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charts/chart1.xml" ContentType="application/vnd.openxmlformats-officedocument.drawingml.char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5.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2" r:id="rId2"/>
    <p:sldMasterId id="2147483706" r:id="rId3"/>
    <p:sldMasterId id="2147483712" r:id="rId4"/>
    <p:sldMasterId id="2147483740" r:id="rId5"/>
    <p:sldMasterId id="2147483748" r:id="rId6"/>
  </p:sldMasterIdLst>
  <p:notesMasterIdLst>
    <p:notesMasterId r:id="rId43"/>
  </p:notesMasterIdLst>
  <p:handoutMasterIdLst>
    <p:handoutMasterId r:id="rId44"/>
  </p:handoutMasterIdLst>
  <p:sldIdLst>
    <p:sldId id="389" r:id="rId7"/>
    <p:sldId id="400" r:id="rId8"/>
    <p:sldId id="390" r:id="rId9"/>
    <p:sldId id="391" r:id="rId10"/>
    <p:sldId id="409" r:id="rId11"/>
    <p:sldId id="404" r:id="rId12"/>
    <p:sldId id="410" r:id="rId13"/>
    <p:sldId id="394" r:id="rId14"/>
    <p:sldId id="395" r:id="rId15"/>
    <p:sldId id="397" r:id="rId16"/>
    <p:sldId id="396" r:id="rId17"/>
    <p:sldId id="360" r:id="rId18"/>
    <p:sldId id="365" r:id="rId19"/>
    <p:sldId id="366" r:id="rId20"/>
    <p:sldId id="368" r:id="rId21"/>
    <p:sldId id="369" r:id="rId22"/>
    <p:sldId id="370" r:id="rId23"/>
    <p:sldId id="371" r:id="rId24"/>
    <p:sldId id="372" r:id="rId25"/>
    <p:sldId id="373" r:id="rId26"/>
    <p:sldId id="374" r:id="rId27"/>
    <p:sldId id="375" r:id="rId28"/>
    <p:sldId id="376" r:id="rId29"/>
    <p:sldId id="377" r:id="rId30"/>
    <p:sldId id="378" r:id="rId31"/>
    <p:sldId id="379" r:id="rId32"/>
    <p:sldId id="380" r:id="rId33"/>
    <p:sldId id="381" r:id="rId34"/>
    <p:sldId id="401" r:id="rId35"/>
    <p:sldId id="402" r:id="rId36"/>
    <p:sldId id="408" r:id="rId37"/>
    <p:sldId id="405" r:id="rId38"/>
    <p:sldId id="399" r:id="rId39"/>
    <p:sldId id="392" r:id="rId40"/>
    <p:sldId id="386" r:id="rId41"/>
    <p:sldId id="382" r:id="rId4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a Marjavi" initials="AM" lastIdx="28" clrIdx="0">
    <p:extLst/>
  </p:cmAuthor>
  <p:cmAuthor id="2" name="Monica Arenas" initials="MA" lastIdx="2" clrIdx="1">
    <p:extLst>
      <p:ext uri="{19B8F6BF-5375-455C-9EA6-DF929625EA0E}">
        <p15:presenceInfo xmlns:p15="http://schemas.microsoft.com/office/powerpoint/2012/main" userId="S-1-5-21-272631477-1343839975-5522801-29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11" autoAdjust="0"/>
    <p:restoredTop sz="94993" autoAdjust="0"/>
  </p:normalViewPr>
  <p:slideViewPr>
    <p:cSldViewPr snapToGrid="0">
      <p:cViewPr varScale="1">
        <p:scale>
          <a:sx n="78" d="100"/>
          <a:sy n="78" d="100"/>
        </p:scale>
        <p:origin x="840" y="72"/>
      </p:cViewPr>
      <p:guideLst>
        <p:guide orient="horz" pos="2160"/>
        <p:guide pos="3840"/>
      </p:guideLst>
    </p:cSldViewPr>
  </p:slideViewPr>
  <p:outlineViewPr>
    <p:cViewPr>
      <p:scale>
        <a:sx n="33" d="100"/>
        <a:sy n="33" d="100"/>
      </p:scale>
      <p:origin x="0" y="-11576"/>
    </p:cViewPr>
  </p:outlineViewPr>
  <p:notesTextViewPr>
    <p:cViewPr>
      <p:scale>
        <a:sx n="1" d="1"/>
        <a:sy n="1" d="1"/>
      </p:scale>
      <p:origin x="0" y="0"/>
    </p:cViewPr>
  </p:notesTextViewPr>
  <p:notesViewPr>
    <p:cSldViewPr snapToGrid="0">
      <p:cViewPr varScale="1">
        <p:scale>
          <a:sx n="51" d="100"/>
          <a:sy n="51" d="100"/>
        </p:scale>
        <p:origin x="2624"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BDB-49BA-B2F8-BEF52E2B32DE}"/>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BDB-49BA-B2F8-BEF52E2B32DE}"/>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BDB-49BA-B2F8-BEF52E2B32DE}"/>
            </c:ext>
          </c:extLst>
        </c:ser>
        <c:dLbls>
          <c:showLegendKey val="0"/>
          <c:showVal val="0"/>
          <c:showCatName val="0"/>
          <c:showSerName val="0"/>
          <c:showPercent val="0"/>
          <c:showBubbleSize val="0"/>
        </c:dLbls>
        <c:gapWidth val="150"/>
        <c:shape val="box"/>
        <c:axId val="417761704"/>
        <c:axId val="417762880"/>
        <c:axId val="428608064"/>
      </c:bar3DChart>
      <c:catAx>
        <c:axId val="417761704"/>
        <c:scaling>
          <c:orientation val="minMax"/>
        </c:scaling>
        <c:delete val="0"/>
        <c:axPos val="b"/>
        <c:numFmt formatCode="General" sourceLinked="1"/>
        <c:majorTickMark val="out"/>
        <c:minorTickMark val="none"/>
        <c:tickLblPos val="nextTo"/>
        <c:crossAx val="417762880"/>
        <c:crosses val="autoZero"/>
        <c:auto val="1"/>
        <c:lblAlgn val="ctr"/>
        <c:lblOffset val="100"/>
        <c:noMultiLvlLbl val="0"/>
      </c:catAx>
      <c:valAx>
        <c:axId val="417762880"/>
        <c:scaling>
          <c:orientation val="minMax"/>
        </c:scaling>
        <c:delete val="0"/>
        <c:axPos val="l"/>
        <c:majorGridlines/>
        <c:numFmt formatCode="General" sourceLinked="1"/>
        <c:majorTickMark val="out"/>
        <c:minorTickMark val="none"/>
        <c:tickLblPos val="nextTo"/>
        <c:crossAx val="417761704"/>
        <c:crosses val="autoZero"/>
        <c:crossBetween val="between"/>
      </c:valAx>
      <c:serAx>
        <c:axId val="428608064"/>
        <c:scaling>
          <c:orientation val="minMax"/>
        </c:scaling>
        <c:delete val="0"/>
        <c:axPos val="b"/>
        <c:majorTickMark val="out"/>
        <c:minorTickMark val="none"/>
        <c:tickLblPos val="nextTo"/>
        <c:crossAx val="417762880"/>
        <c:crosses val="autoZero"/>
      </c:serAx>
    </c:plotArea>
    <c:legend>
      <c:legendPos val="r"/>
      <c:overlay val="0"/>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6FADDD51-63E8-45D7-BEEB-D07CD48BBFA3}" type="datetimeFigureOut">
              <a:rPr lang="en-US" smtClean="0"/>
              <a:t>12/12/2017</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046EEF7-988F-485E-8CD5-77E85A2F9D83}" type="slidenum">
              <a:rPr lang="en-US" smtClean="0"/>
              <a:t>‹#›</a:t>
            </a:fld>
            <a:endParaRPr lang="en-US"/>
          </a:p>
        </p:txBody>
      </p:sp>
    </p:spTree>
    <p:extLst>
      <p:ext uri="{BB962C8B-B14F-4D97-AF65-F5344CB8AC3E}">
        <p14:creationId xmlns:p14="http://schemas.microsoft.com/office/powerpoint/2010/main" val="33846192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AEC2BB15-5FDC-4FD7-9089-389380234B97}" type="datetimeFigureOut">
              <a:rPr lang="en-US" smtClean="0"/>
              <a:t>12/12/2017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8DA55B4-7513-473C-A304-839DD2D5FE6B}" type="slidenum">
              <a:rPr lang="en-US" smtClean="0"/>
              <a:t>‹#›</a:t>
            </a:fld>
            <a:endParaRPr lang="en-US"/>
          </a:p>
        </p:txBody>
      </p:sp>
    </p:spTree>
    <p:extLst>
      <p:ext uri="{BB962C8B-B14F-4D97-AF65-F5344CB8AC3E}">
        <p14:creationId xmlns:p14="http://schemas.microsoft.com/office/powerpoint/2010/main" val="4152616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Jen</a:t>
            </a:r>
          </a:p>
        </p:txBody>
      </p:sp>
      <p:sp>
        <p:nvSpPr>
          <p:cNvPr id="50180" name="Slide Number Placeholder 3"/>
          <p:cNvSpPr>
            <a:spLocks noGrp="1"/>
          </p:cNvSpPr>
          <p:nvPr>
            <p:ph type="sldNum" sz="quarter" idx="5"/>
          </p:nvPr>
        </p:nvSpPr>
        <p:spPr bwMode="auto">
          <a:xfrm>
            <a:off x="3970938" y="8829967"/>
            <a:ext cx="3037840" cy="466433"/>
          </a:xfrm>
          <a:prstGeom prst="rect">
            <a:avLst/>
          </a:prstGeom>
          <a:noFill/>
          <a:ln>
            <a:miter lim="800000"/>
            <a:headEnd/>
            <a:tailEnd/>
          </a:ln>
        </p:spPr>
        <p:txBody>
          <a:bodyPr/>
          <a:lstStyle/>
          <a:p>
            <a:fld id="{F4FA562E-62EE-4CD4-BB72-6D616044B304}" type="slidenum">
              <a:rPr lang="en-US" sz="1400" kern="0" smtClean="0">
                <a:solidFill>
                  <a:prstClr val="black"/>
                </a:solidFill>
                <a:ea typeface="MS PGothic" pitchFamily="34" charset="-128"/>
                <a:cs typeface="Arial"/>
                <a:sym typeface="Arial"/>
              </a:rPr>
              <a:pPr/>
              <a:t>1</a:t>
            </a:fld>
            <a:endParaRPr lang="en-US" sz="1400" kern="0" smtClean="0">
              <a:solidFill>
                <a:prstClr val="black"/>
              </a:solidFill>
              <a:ea typeface="MS PGothic" pitchFamily="34" charset="-128"/>
              <a:cs typeface="Arial"/>
              <a:sym typeface="Arial"/>
            </a:endParaRPr>
          </a:p>
        </p:txBody>
      </p:sp>
    </p:spTree>
    <p:extLst>
      <p:ext uri="{BB962C8B-B14F-4D97-AF65-F5344CB8AC3E}">
        <p14:creationId xmlns:p14="http://schemas.microsoft.com/office/powerpoint/2010/main" val="21642350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smtClean="0"/>
              <a:t>Jenn</a:t>
            </a:r>
          </a:p>
          <a:p>
            <a:r>
              <a:rPr lang="en-US" dirty="0" smtClean="0"/>
              <a:t>Closes </a:t>
            </a:r>
            <a:r>
              <a:rPr lang="en-US" dirty="0"/>
              <a:t>the knowledge gap for both parties</a:t>
            </a:r>
          </a:p>
          <a:p>
            <a:pPr defTabSz="882396">
              <a:defRPr/>
            </a:pPr>
            <a:r>
              <a:rPr lang="en-US" dirty="0"/>
              <a:t>Empowers emerging and established leaders</a:t>
            </a:r>
          </a:p>
          <a:p>
            <a:r>
              <a:rPr lang="en-US" dirty="0"/>
              <a:t>Brings different member generations closer together</a:t>
            </a:r>
          </a:p>
          <a:p>
            <a:r>
              <a:rPr lang="en-US" dirty="0"/>
              <a:t>Encourages an appreciation for differing viewpoints</a:t>
            </a:r>
          </a:p>
        </p:txBody>
      </p:sp>
      <p:sp>
        <p:nvSpPr>
          <p:cNvPr id="4" name="Slide Number Placeholder 3"/>
          <p:cNvSpPr>
            <a:spLocks noGrp="1"/>
          </p:cNvSpPr>
          <p:nvPr>
            <p:ph type="sldNum" sz="quarter" idx="10"/>
          </p:nvPr>
        </p:nvSpPr>
        <p:spPr/>
        <p:txBody>
          <a:bodyPr/>
          <a:lstStyle/>
          <a:p>
            <a:pPr algn="r">
              <a:defRPr/>
            </a:pPr>
            <a:fld id="{EDA06CBD-7BF1-4A60-8E5B-7B34EF5AD106}" type="slidenum">
              <a:rPr lang="en-US" sz="1300" smtClean="0">
                <a:solidFill>
                  <a:prstClr val="black"/>
                </a:solidFill>
                <a:cs typeface="Arial"/>
                <a:sym typeface="Arial"/>
              </a:rPr>
              <a:pPr algn="r">
                <a:defRPr/>
              </a:pPr>
              <a:t>13</a:t>
            </a:fld>
            <a:endParaRPr lang="en-US" sz="1300">
              <a:solidFill>
                <a:prstClr val="black"/>
              </a:solidFill>
              <a:cs typeface="Arial"/>
              <a:sym typeface="Arial"/>
            </a:endParaRPr>
          </a:p>
        </p:txBody>
      </p:sp>
    </p:spTree>
    <p:extLst>
      <p:ext uri="{BB962C8B-B14F-4D97-AF65-F5344CB8AC3E}">
        <p14:creationId xmlns:p14="http://schemas.microsoft.com/office/powerpoint/2010/main" val="881252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3950" cy="3489325"/>
          </a:xfrm>
        </p:spPr>
      </p:sp>
      <p:sp>
        <p:nvSpPr>
          <p:cNvPr id="3" name="Notes Placeholder 2"/>
          <p:cNvSpPr>
            <a:spLocks noGrp="1"/>
          </p:cNvSpPr>
          <p:nvPr>
            <p:ph type="body" idx="1"/>
            <p:custDataLst>
              <p:tags r:id="rId1"/>
            </p:custDataLst>
          </p:nvPr>
        </p:nvSpPr>
        <p:spPr/>
        <p:txBody>
          <a:bodyPr/>
          <a:lstStyle/>
          <a:p>
            <a:pPr marL="0" marR="0" indent="0" algn="l" defTabSz="932871" rtl="0" eaLnBrk="1" fontAlgn="auto" latinLnBrk="0" hangingPunct="1">
              <a:lnSpc>
                <a:spcPct val="100000"/>
              </a:lnSpc>
              <a:spcBef>
                <a:spcPts val="0"/>
              </a:spcBef>
              <a:spcAft>
                <a:spcPts val="0"/>
              </a:spcAft>
              <a:buClrTx/>
              <a:buSzTx/>
              <a:buFontTx/>
              <a:buNone/>
              <a:tabLst/>
              <a:defRPr/>
            </a:pPr>
            <a:r>
              <a:rPr lang="en-US" dirty="0" smtClean="0"/>
              <a:t>Jenn</a:t>
            </a:r>
          </a:p>
          <a:p>
            <a:pPr defTabSz="932871">
              <a:buSzTx/>
              <a:buNone/>
              <a:defRPr/>
            </a:pPr>
            <a:endParaRPr lang="en-US" sz="1200" dirty="0">
              <a:solidFill>
                <a:prstClr val="black"/>
              </a:solidFill>
            </a:endParaRPr>
          </a:p>
        </p:txBody>
      </p:sp>
      <p:sp>
        <p:nvSpPr>
          <p:cNvPr id="4" name="Slide Number Placeholder 3"/>
          <p:cNvSpPr>
            <a:spLocks noGrp="1"/>
          </p:cNvSpPr>
          <p:nvPr>
            <p:ph type="sldNum" sz="quarter" idx="10"/>
          </p:nvPr>
        </p:nvSpPr>
        <p:spPr/>
        <p:txBody>
          <a:bodyPr lIns="93287" tIns="46644" rIns="93287" bIns="46644"/>
          <a:lstStyle/>
          <a:p>
            <a:pPr algn="r" defTabSz="932871">
              <a:defRPr/>
            </a:pPr>
            <a:fld id="{BF347D4E-AA66-42A3-91AD-69E01E8AEF11}" type="slidenum">
              <a:rPr lang="en-US" sz="1200">
                <a:solidFill>
                  <a:prstClr val="black"/>
                </a:solidFill>
                <a:cs typeface="Arial"/>
                <a:sym typeface="Arial"/>
              </a:rPr>
              <a:pPr algn="r" defTabSz="932871">
                <a:defRPr/>
              </a:pPr>
              <a:t>14</a:t>
            </a:fld>
            <a:endParaRPr lang="en-US" sz="1200">
              <a:solidFill>
                <a:prstClr val="black"/>
              </a:solidFill>
              <a:cs typeface="Arial"/>
              <a:sym typeface="Arial"/>
            </a:endParaRPr>
          </a:p>
        </p:txBody>
      </p:sp>
    </p:spTree>
    <p:extLst>
      <p:ext uri="{BB962C8B-B14F-4D97-AF65-F5344CB8AC3E}">
        <p14:creationId xmlns:p14="http://schemas.microsoft.com/office/powerpoint/2010/main" val="2023150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a:buNone/>
            </a:pPr>
            <a:r>
              <a:rPr lang="en-US" i="0" dirty="0">
                <a:solidFill>
                  <a:srgbClr val="980000"/>
                </a:solidFill>
              </a:rPr>
              <a:t>Let’s dive deeper into each aspect:</a:t>
            </a:r>
          </a:p>
          <a:p>
            <a:pPr>
              <a:buNone/>
            </a:pPr>
            <a:r>
              <a:rPr lang="en-US" i="0" dirty="0">
                <a:solidFill>
                  <a:srgbClr val="980000"/>
                </a:solidFill>
              </a:rPr>
              <a:t>SUSTAINED</a:t>
            </a:r>
          </a:p>
          <a:p>
            <a:pPr>
              <a:buNone/>
            </a:pPr>
            <a:r>
              <a:rPr lang="en-US" i="0" dirty="0">
                <a:solidFill>
                  <a:srgbClr val="980000"/>
                </a:solidFill>
              </a:rPr>
              <a:t>SOCIAL LEARNING</a:t>
            </a:r>
          </a:p>
          <a:p>
            <a:pPr>
              <a:buNone/>
            </a:pPr>
            <a:r>
              <a:rPr lang="en-US" i="0" dirty="0">
                <a:solidFill>
                  <a:srgbClr val="980000"/>
                </a:solidFill>
              </a:rPr>
              <a:t>TWO OR MORE</a:t>
            </a:r>
          </a:p>
          <a:p>
            <a:pPr>
              <a:buNone/>
            </a:pPr>
            <a:r>
              <a:rPr lang="en-US" i="0" dirty="0">
                <a:solidFill>
                  <a:srgbClr val="980000"/>
                </a:solidFill>
              </a:rPr>
              <a:t>MUTUAL TRUST AND RESPECT</a:t>
            </a:r>
            <a:endParaRPr lang="en" i="0" dirty="0">
              <a:solidFill>
                <a:srgbClr val="980000"/>
              </a:solidFill>
            </a:endParaRPr>
          </a:p>
        </p:txBody>
      </p:sp>
    </p:spTree>
    <p:extLst>
      <p:ext uri="{BB962C8B-B14F-4D97-AF65-F5344CB8AC3E}">
        <p14:creationId xmlns:p14="http://schemas.microsoft.com/office/powerpoint/2010/main" val="3706934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r>
              <a:rPr lang="en-US" baseline="0" dirty="0" smtClean="0"/>
              <a:t>First</a:t>
            </a:r>
            <a:r>
              <a:rPr lang="en-US" baseline="0" dirty="0"/>
              <a:t>, training is, by definition, an event.  It might have pre-work and post-work to make it a longer event, but it is still an EVENT!  Mentoring relationships are long-term, usually between 3 and 12 months, though I’ve seen formal relationships that last longer.  And so, mentoring is a sustained learning process, with far greater opportunity for learning transfer.</a:t>
            </a:r>
            <a:endParaRPr lang="en-US" dirty="0"/>
          </a:p>
        </p:txBody>
      </p:sp>
      <p:sp>
        <p:nvSpPr>
          <p:cNvPr id="4" name="Slide Number Placeholder 3"/>
          <p:cNvSpPr>
            <a:spLocks noGrp="1"/>
          </p:cNvSpPr>
          <p:nvPr>
            <p:ph type="sldNum" sz="quarter" idx="10"/>
          </p:nvPr>
        </p:nvSpPr>
        <p:spPr/>
        <p:txBody>
          <a:bodyPr/>
          <a:lstStyle/>
          <a:p>
            <a:pPr algn="r">
              <a:defRPr/>
            </a:pPr>
            <a:fld id="{45B3626E-D9F3-4CFC-BA0A-81B8608B896D}" type="slidenum">
              <a:rPr lang="en-US" sz="1300" smtClean="0">
                <a:solidFill>
                  <a:prstClr val="black"/>
                </a:solidFill>
                <a:cs typeface="Arial"/>
                <a:sym typeface="Arial"/>
              </a:rPr>
              <a:pPr algn="r">
                <a:defRPr/>
              </a:pPr>
              <a:t>16</a:t>
            </a:fld>
            <a:endParaRPr lang="en-US" sz="1300">
              <a:solidFill>
                <a:prstClr val="black"/>
              </a:solidFill>
              <a:cs typeface="Arial"/>
              <a:sym typeface="Arial"/>
            </a:endParaRPr>
          </a:p>
        </p:txBody>
      </p:sp>
      <p:sp>
        <p:nvSpPr>
          <p:cNvPr id="5" name="Footer Placeholder 4"/>
          <p:cNvSpPr>
            <a:spLocks noGrp="1"/>
          </p:cNvSpPr>
          <p:nvPr>
            <p:ph type="ftr" sz="quarter" idx="11"/>
          </p:nvPr>
        </p:nvSpPr>
        <p:spPr/>
        <p:txBody>
          <a:bodyPr/>
          <a:lstStyle/>
          <a:p>
            <a:pPr>
              <a:defRPr/>
            </a:pPr>
            <a:r>
              <a:rPr lang="en-US" sz="1300">
                <a:solidFill>
                  <a:prstClr val="black"/>
                </a:solidFill>
                <a:cs typeface="Arial"/>
                <a:sym typeface="Arial"/>
              </a:rPr>
              <a:t>www.terpassociates.com</a:t>
            </a:r>
          </a:p>
        </p:txBody>
      </p:sp>
      <p:sp>
        <p:nvSpPr>
          <p:cNvPr id="6" name="TextBox 5"/>
          <p:cNvSpPr txBox="1"/>
          <p:nvPr>
            <p:custDataLst>
              <p:tags r:id="rId1"/>
            </p:custDataLst>
          </p:nvPr>
        </p:nvSpPr>
        <p:spPr>
          <a:xfrm>
            <a:off x="0" y="0"/>
            <a:ext cx="4064000" cy="374605"/>
          </a:xfrm>
          <a:prstGeom prst="rect">
            <a:avLst/>
          </a:prstGeom>
          <a:noFill/>
        </p:spPr>
        <p:txBody>
          <a:bodyPr vert="horz" lIns="96661" tIns="48331" rIns="96661" bIns="48331" rtlCol="0">
            <a:spAutoFit/>
          </a:bodyPr>
          <a:lstStyle/>
          <a:p>
            <a:pPr>
              <a:defRPr/>
            </a:pPr>
            <a:endParaRPr lang="en-US">
              <a:solidFill>
                <a:prstClr val="black"/>
              </a:solidFill>
              <a:cs typeface="Arial"/>
              <a:sym typeface="Arial"/>
            </a:endParaRPr>
          </a:p>
        </p:txBody>
      </p:sp>
    </p:spTree>
    <p:extLst>
      <p:ext uri="{BB962C8B-B14F-4D97-AF65-F5344CB8AC3E}">
        <p14:creationId xmlns:p14="http://schemas.microsoft.com/office/powerpoint/2010/main" val="372352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huge difference, is how</a:t>
            </a:r>
            <a:r>
              <a:rPr lang="en-US" baseline="0" dirty="0"/>
              <a:t> we measure success.  In traditional training, there are assumptions about where all participants are starting, and a pre-determined goal.  In other words, we want to take you from where we think you are to where we think you should be.  Training and eLearning is designed for the broadest possible appeal, while mentoring is defined by individual success.</a:t>
            </a:r>
            <a:endParaRPr lang="en-US" dirty="0"/>
          </a:p>
        </p:txBody>
      </p:sp>
      <p:sp>
        <p:nvSpPr>
          <p:cNvPr id="4" name="Slide Number Placeholder 3"/>
          <p:cNvSpPr>
            <a:spLocks noGrp="1"/>
          </p:cNvSpPr>
          <p:nvPr>
            <p:ph type="sldNum" sz="quarter" idx="10"/>
          </p:nvPr>
        </p:nvSpPr>
        <p:spPr/>
        <p:txBody>
          <a:bodyPr/>
          <a:lstStyle/>
          <a:p>
            <a:pPr algn="r">
              <a:defRPr/>
            </a:pPr>
            <a:fld id="{45B3626E-D9F3-4CFC-BA0A-81B8608B896D}" type="slidenum">
              <a:rPr lang="en-US" sz="1300" smtClean="0">
                <a:solidFill>
                  <a:prstClr val="black"/>
                </a:solidFill>
                <a:cs typeface="Arial"/>
                <a:sym typeface="Arial"/>
              </a:rPr>
              <a:pPr algn="r">
                <a:defRPr/>
              </a:pPr>
              <a:t>17</a:t>
            </a:fld>
            <a:endParaRPr lang="en-US" sz="1300">
              <a:solidFill>
                <a:prstClr val="black"/>
              </a:solidFill>
              <a:cs typeface="Arial"/>
              <a:sym typeface="Arial"/>
            </a:endParaRPr>
          </a:p>
        </p:txBody>
      </p:sp>
      <p:sp>
        <p:nvSpPr>
          <p:cNvPr id="5" name="Footer Placeholder 4"/>
          <p:cNvSpPr>
            <a:spLocks noGrp="1"/>
          </p:cNvSpPr>
          <p:nvPr>
            <p:ph type="ftr" sz="quarter" idx="11"/>
          </p:nvPr>
        </p:nvSpPr>
        <p:spPr/>
        <p:txBody>
          <a:bodyPr/>
          <a:lstStyle/>
          <a:p>
            <a:pPr>
              <a:defRPr/>
            </a:pPr>
            <a:r>
              <a:rPr lang="en-US" sz="1300">
                <a:solidFill>
                  <a:prstClr val="black"/>
                </a:solidFill>
                <a:cs typeface="Arial"/>
                <a:sym typeface="Arial"/>
              </a:rPr>
              <a:t>www.terpassociates.com</a:t>
            </a:r>
          </a:p>
        </p:txBody>
      </p:sp>
      <p:sp>
        <p:nvSpPr>
          <p:cNvPr id="6" name="TextBox 5"/>
          <p:cNvSpPr txBox="1"/>
          <p:nvPr>
            <p:custDataLst>
              <p:tags r:id="rId1"/>
            </p:custDataLst>
          </p:nvPr>
        </p:nvSpPr>
        <p:spPr>
          <a:xfrm>
            <a:off x="0" y="0"/>
            <a:ext cx="4064000" cy="374605"/>
          </a:xfrm>
          <a:prstGeom prst="rect">
            <a:avLst/>
          </a:prstGeom>
          <a:noFill/>
        </p:spPr>
        <p:txBody>
          <a:bodyPr vert="horz" lIns="96661" tIns="48331" rIns="96661" bIns="48331" rtlCol="0">
            <a:spAutoFit/>
          </a:bodyPr>
          <a:lstStyle/>
          <a:p>
            <a:pPr>
              <a:defRPr/>
            </a:pPr>
            <a:endParaRPr lang="en-US">
              <a:solidFill>
                <a:prstClr val="black"/>
              </a:solidFill>
              <a:cs typeface="Arial"/>
              <a:sym typeface="Arial"/>
            </a:endParaRPr>
          </a:p>
        </p:txBody>
      </p:sp>
    </p:spTree>
    <p:extLst>
      <p:ext uri="{BB962C8B-B14F-4D97-AF65-F5344CB8AC3E}">
        <p14:creationId xmlns:p14="http://schemas.microsoft.com/office/powerpoint/2010/main" val="39063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r>
              <a:rPr lang="en-US" dirty="0" smtClean="0"/>
              <a:t>But </a:t>
            </a:r>
            <a:r>
              <a:rPr lang="en-US" dirty="0"/>
              <a:t>with mentoring, instead we</a:t>
            </a:r>
            <a:r>
              <a:rPr lang="en-US" baseline="0" dirty="0"/>
              <a:t> are saying, we are gong to start from wherever you are, and help you get to wherever you need to be.  Mentoring is far more learner-driven.  Mentoring is not always the answer, but it is sometimes exactly what an organization needs!</a:t>
            </a:r>
            <a:endParaRPr lang="en-US" dirty="0"/>
          </a:p>
        </p:txBody>
      </p:sp>
      <p:sp>
        <p:nvSpPr>
          <p:cNvPr id="4" name="Slide Number Placeholder 3"/>
          <p:cNvSpPr>
            <a:spLocks noGrp="1"/>
          </p:cNvSpPr>
          <p:nvPr>
            <p:ph type="sldNum" sz="quarter" idx="10"/>
          </p:nvPr>
        </p:nvSpPr>
        <p:spPr/>
        <p:txBody>
          <a:bodyPr/>
          <a:lstStyle/>
          <a:p>
            <a:pPr algn="r">
              <a:defRPr/>
            </a:pPr>
            <a:fld id="{45B3626E-D9F3-4CFC-BA0A-81B8608B896D}" type="slidenum">
              <a:rPr lang="en-US" sz="1300" smtClean="0">
                <a:solidFill>
                  <a:prstClr val="black"/>
                </a:solidFill>
                <a:cs typeface="Arial"/>
                <a:sym typeface="Arial"/>
              </a:rPr>
              <a:pPr algn="r">
                <a:defRPr/>
              </a:pPr>
              <a:t>18</a:t>
            </a:fld>
            <a:endParaRPr lang="en-US" sz="1300">
              <a:solidFill>
                <a:prstClr val="black"/>
              </a:solidFill>
              <a:cs typeface="Arial"/>
              <a:sym typeface="Arial"/>
            </a:endParaRPr>
          </a:p>
        </p:txBody>
      </p:sp>
      <p:sp>
        <p:nvSpPr>
          <p:cNvPr id="5" name="Footer Placeholder 4"/>
          <p:cNvSpPr>
            <a:spLocks noGrp="1"/>
          </p:cNvSpPr>
          <p:nvPr>
            <p:ph type="ftr" sz="quarter" idx="11"/>
          </p:nvPr>
        </p:nvSpPr>
        <p:spPr/>
        <p:txBody>
          <a:bodyPr/>
          <a:lstStyle/>
          <a:p>
            <a:pPr>
              <a:defRPr/>
            </a:pPr>
            <a:r>
              <a:rPr lang="en-US" sz="1300">
                <a:solidFill>
                  <a:prstClr val="black"/>
                </a:solidFill>
                <a:cs typeface="Arial"/>
                <a:sym typeface="Arial"/>
              </a:rPr>
              <a:t>www.terpassociates.com</a:t>
            </a:r>
          </a:p>
        </p:txBody>
      </p:sp>
      <p:sp>
        <p:nvSpPr>
          <p:cNvPr id="6" name="TextBox 5"/>
          <p:cNvSpPr txBox="1"/>
          <p:nvPr>
            <p:custDataLst>
              <p:tags r:id="rId1"/>
            </p:custDataLst>
          </p:nvPr>
        </p:nvSpPr>
        <p:spPr>
          <a:xfrm>
            <a:off x="0" y="0"/>
            <a:ext cx="4064000" cy="374605"/>
          </a:xfrm>
          <a:prstGeom prst="rect">
            <a:avLst/>
          </a:prstGeom>
          <a:noFill/>
        </p:spPr>
        <p:txBody>
          <a:bodyPr vert="horz" lIns="96661" tIns="48331" rIns="96661" bIns="48331" rtlCol="0">
            <a:spAutoFit/>
          </a:bodyPr>
          <a:lstStyle/>
          <a:p>
            <a:pPr>
              <a:defRPr/>
            </a:pPr>
            <a:endParaRPr lang="en-US">
              <a:solidFill>
                <a:prstClr val="black"/>
              </a:solidFill>
              <a:cs typeface="Arial"/>
              <a:sym typeface="Arial"/>
            </a:endParaRPr>
          </a:p>
        </p:txBody>
      </p:sp>
    </p:spTree>
    <p:extLst>
      <p:ext uri="{BB962C8B-B14F-4D97-AF65-F5344CB8AC3E}">
        <p14:creationId xmlns:p14="http://schemas.microsoft.com/office/powerpoint/2010/main" val="708683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a:buNone/>
            </a:pPr>
            <a:r>
              <a:rPr lang="en-US" i="0" dirty="0">
                <a:solidFill>
                  <a:srgbClr val="980000"/>
                </a:solidFill>
              </a:rPr>
              <a:t>Let’s dive deeper into each aspect:</a:t>
            </a:r>
          </a:p>
          <a:p>
            <a:pPr>
              <a:buNone/>
            </a:pPr>
            <a:r>
              <a:rPr lang="en-US" i="0" dirty="0">
                <a:solidFill>
                  <a:srgbClr val="980000"/>
                </a:solidFill>
              </a:rPr>
              <a:t>SUSTAINED</a:t>
            </a:r>
          </a:p>
          <a:p>
            <a:pPr>
              <a:buNone/>
            </a:pPr>
            <a:r>
              <a:rPr lang="en-US" i="0" dirty="0">
                <a:solidFill>
                  <a:srgbClr val="980000"/>
                </a:solidFill>
              </a:rPr>
              <a:t>SOCIAL LEARNING</a:t>
            </a:r>
          </a:p>
          <a:p>
            <a:pPr>
              <a:buNone/>
            </a:pPr>
            <a:r>
              <a:rPr lang="en-US" i="0" dirty="0">
                <a:solidFill>
                  <a:srgbClr val="980000"/>
                </a:solidFill>
              </a:rPr>
              <a:t>TWO OR MORE</a:t>
            </a:r>
          </a:p>
          <a:p>
            <a:pPr>
              <a:buNone/>
            </a:pPr>
            <a:r>
              <a:rPr lang="en-US" i="0" dirty="0">
                <a:solidFill>
                  <a:srgbClr val="980000"/>
                </a:solidFill>
              </a:rPr>
              <a:t>MUTUAL TRUST AND RESPECT</a:t>
            </a:r>
            <a:endParaRPr lang="en" i="0" dirty="0">
              <a:solidFill>
                <a:srgbClr val="980000"/>
              </a:solidFill>
            </a:endParaRPr>
          </a:p>
        </p:txBody>
      </p:sp>
    </p:spTree>
    <p:extLst>
      <p:ext uri="{BB962C8B-B14F-4D97-AF65-F5344CB8AC3E}">
        <p14:creationId xmlns:p14="http://schemas.microsoft.com/office/powerpoint/2010/main" val="33625005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lIns="96661" tIns="48331" rIns="96661" bIns="48331"/>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include diversity inclusion concerns/priorities (race, class, gender)</a:t>
            </a:r>
          </a:p>
          <a:p>
            <a:pPr marL="181210" indent="-181210">
              <a:buFontTx/>
              <a:buChar char="-"/>
            </a:pPr>
            <a:endParaRPr lang="en-US" dirty="0"/>
          </a:p>
        </p:txBody>
      </p:sp>
      <p:sp>
        <p:nvSpPr>
          <p:cNvPr id="4" name="Slide Number Placeholder 3"/>
          <p:cNvSpPr>
            <a:spLocks noGrp="1"/>
          </p:cNvSpPr>
          <p:nvPr>
            <p:ph type="sldNum" sz="quarter" idx="10"/>
          </p:nvPr>
        </p:nvSpPr>
        <p:spPr/>
        <p:txBody>
          <a:bodyPr/>
          <a:lstStyle/>
          <a:p>
            <a:fld id="{067001DE-D011-4EE8-AEA4-69B7E5E0CCCC}" type="slidenum">
              <a:rPr lang="en-US" sz="1400" kern="0" smtClean="0">
                <a:solidFill>
                  <a:srgbClr val="000000"/>
                </a:solidFill>
                <a:latin typeface="Arial"/>
                <a:cs typeface="Arial"/>
                <a:sym typeface="Arial"/>
              </a:rPr>
              <a:pPr/>
              <a:t>20</a:t>
            </a:fld>
            <a:endParaRPr lang="en-US" sz="1400" kern="0">
              <a:solidFill>
                <a:srgbClr val="000000"/>
              </a:solidFill>
              <a:latin typeface="Arial"/>
              <a:cs typeface="Arial"/>
              <a:sym typeface="Arial"/>
            </a:endParaRPr>
          </a:p>
        </p:txBody>
      </p:sp>
    </p:spTree>
    <p:extLst>
      <p:ext uri="{BB962C8B-B14F-4D97-AF65-F5344CB8AC3E}">
        <p14:creationId xmlns:p14="http://schemas.microsoft.com/office/powerpoint/2010/main" val="24917011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r>
              <a:rPr lang="en-US" i="0" dirty="0" smtClean="0">
                <a:solidFill>
                  <a:srgbClr val="980000"/>
                </a:solidFill>
              </a:rPr>
              <a:t>Let’s </a:t>
            </a:r>
            <a:r>
              <a:rPr lang="en-US" i="0" dirty="0">
                <a:solidFill>
                  <a:srgbClr val="980000"/>
                </a:solidFill>
              </a:rPr>
              <a:t>dive deeper into each aspect:</a:t>
            </a:r>
          </a:p>
          <a:p>
            <a:pPr>
              <a:buNone/>
            </a:pPr>
            <a:r>
              <a:rPr lang="en-US" i="0" dirty="0">
                <a:solidFill>
                  <a:srgbClr val="980000"/>
                </a:solidFill>
              </a:rPr>
              <a:t>SUSTAINED</a:t>
            </a:r>
          </a:p>
          <a:p>
            <a:pPr>
              <a:buNone/>
            </a:pPr>
            <a:r>
              <a:rPr lang="en-US" i="0" dirty="0">
                <a:solidFill>
                  <a:srgbClr val="980000"/>
                </a:solidFill>
              </a:rPr>
              <a:t>SOCIAL LEARNING</a:t>
            </a:r>
          </a:p>
          <a:p>
            <a:pPr>
              <a:buNone/>
            </a:pPr>
            <a:r>
              <a:rPr lang="en-US" i="0" dirty="0">
                <a:solidFill>
                  <a:srgbClr val="980000"/>
                </a:solidFill>
              </a:rPr>
              <a:t>TWO OR MORE</a:t>
            </a:r>
          </a:p>
          <a:p>
            <a:pPr>
              <a:buNone/>
            </a:pPr>
            <a:r>
              <a:rPr lang="en-US" i="0" dirty="0">
                <a:solidFill>
                  <a:srgbClr val="980000"/>
                </a:solidFill>
              </a:rPr>
              <a:t>MUTUAL TRUST AND RESPECT</a:t>
            </a:r>
            <a:endParaRPr lang="en" i="0" dirty="0">
              <a:solidFill>
                <a:srgbClr val="980000"/>
              </a:solidFill>
            </a:endParaRPr>
          </a:p>
        </p:txBody>
      </p:sp>
    </p:spTree>
    <p:extLst>
      <p:ext uri="{BB962C8B-B14F-4D97-AF65-F5344CB8AC3E}">
        <p14:creationId xmlns:p14="http://schemas.microsoft.com/office/powerpoint/2010/main" val="1742391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endParaRPr lang="en" dirty="0" smtClean="0"/>
          </a:p>
          <a:p>
            <a:pPr>
              <a:buNone/>
            </a:pPr>
            <a:r>
              <a:rPr lang="en" dirty="0" smtClean="0"/>
              <a:t>SAY</a:t>
            </a:r>
            <a:endParaRPr lang="en" dirty="0"/>
          </a:p>
          <a:p>
            <a:pPr>
              <a:buNone/>
            </a:pPr>
            <a:endParaRPr dirty="0"/>
          </a:p>
          <a:p>
            <a:pPr marL="466435" indent="-233218">
              <a:buChar char="-"/>
            </a:pPr>
            <a:r>
              <a:rPr lang="en" i="1" dirty="0"/>
              <a:t>In the opening activity, you created an instant connection with someone new by sharing your thoughts on mentoring. </a:t>
            </a:r>
          </a:p>
          <a:p>
            <a:pPr marL="466435" indent="-233218">
              <a:buChar char="-"/>
            </a:pPr>
            <a:r>
              <a:rPr lang="en" i="1" dirty="0"/>
              <a:t>Creating connection is critical in a mentorship, because it’s the first stepping stone to creating trust. </a:t>
            </a:r>
          </a:p>
          <a:p>
            <a:pPr marL="466435" indent="-233218">
              <a:buChar char="-"/>
            </a:pPr>
            <a:r>
              <a:rPr lang="en" i="1" dirty="0"/>
              <a:t>Mentoring is a personal relationship, and you want to help your mentee feel safe and comfortable to open up to you. As the mentor you need to lead the way, and this exercise called Hero, Highlight, Hardship is a great way to do that.</a:t>
            </a:r>
          </a:p>
          <a:p>
            <a:pPr marL="466435" indent="-233218">
              <a:buChar char="-"/>
            </a:pPr>
            <a:r>
              <a:rPr lang="en" i="1" dirty="0"/>
              <a:t>This exercise is about purposefully sharing your story. When you do this in the first meeting with your mentee, you’ll be creating a strong connection that will get the relationship started because you’re making time to learn about each other. </a:t>
            </a:r>
          </a:p>
          <a:p>
            <a:pPr marL="466435" indent="-233218">
              <a:buChar char="-"/>
            </a:pPr>
            <a:r>
              <a:rPr lang="en" i="1" dirty="0"/>
              <a:t>There is a natural power dynamic at the beginning of some mentoring relationships. Mentees will view you as “greater than” role models. They might be intimidated, or at least afraid to reveal their own weaknesses. </a:t>
            </a:r>
          </a:p>
          <a:p>
            <a:pPr marL="466435" indent="-233218">
              <a:buChar char="-"/>
            </a:pPr>
            <a:r>
              <a:rPr lang="en" i="1" dirty="0"/>
              <a:t>The practice of sharing your story through “Hero, Highlight, Hardship” is one way for you to undermine that power dynamic.</a:t>
            </a:r>
          </a:p>
          <a:p>
            <a:pPr marL="466435" indent="-233218">
              <a:buChar char="-"/>
            </a:pPr>
            <a:r>
              <a:rPr lang="en" i="1" dirty="0"/>
              <a:t>Take a look at page __ in the participant guide and read through the directions. </a:t>
            </a:r>
          </a:p>
          <a:p>
            <a:pPr>
              <a:buNone/>
            </a:pPr>
            <a:endParaRPr i="1" dirty="0"/>
          </a:p>
          <a:p>
            <a:pPr>
              <a:buNone/>
            </a:pPr>
            <a:r>
              <a:rPr lang="en" dirty="0"/>
              <a:t>DO</a:t>
            </a:r>
          </a:p>
          <a:p>
            <a:pPr>
              <a:buNone/>
            </a:pPr>
            <a:r>
              <a:rPr lang="en" dirty="0"/>
              <a:t>Give participants one minute to read the directions. </a:t>
            </a:r>
          </a:p>
          <a:p>
            <a:pPr>
              <a:buNone/>
            </a:pPr>
            <a:endParaRPr dirty="0"/>
          </a:p>
          <a:p>
            <a:pPr>
              <a:buNone/>
            </a:pPr>
            <a:r>
              <a:rPr lang="en" dirty="0"/>
              <a:t>SAY</a:t>
            </a:r>
          </a:p>
          <a:p>
            <a:pPr marL="466435" indent="-233218">
              <a:buChar char="-"/>
            </a:pPr>
            <a:r>
              <a:rPr lang="en" i="1" dirty="0"/>
              <a:t>We’ll do this activity in two parts. </a:t>
            </a:r>
          </a:p>
          <a:p>
            <a:pPr marL="466435" indent="-233218">
              <a:buChar char="-"/>
            </a:pPr>
            <a:r>
              <a:rPr lang="en" i="1" dirty="0"/>
              <a:t>First, you will answer the questions independently, in the space provided. Then, you’ll turn to your partner and share.</a:t>
            </a:r>
          </a:p>
          <a:p>
            <a:pPr marL="466435" indent="-233218">
              <a:buChar char="-"/>
            </a:pPr>
            <a:r>
              <a:rPr lang="en" i="1" dirty="0"/>
              <a:t>What questions do you have? </a:t>
            </a:r>
            <a:endParaRPr dirty="0"/>
          </a:p>
          <a:p>
            <a:pPr>
              <a:buNone/>
            </a:pPr>
            <a:endParaRPr i="1" dirty="0"/>
          </a:p>
          <a:p>
            <a:pPr>
              <a:buNone/>
            </a:pPr>
            <a:r>
              <a:rPr lang="en" dirty="0"/>
              <a:t>TRANSITION / SAY</a:t>
            </a:r>
          </a:p>
          <a:p>
            <a:pPr marL="466435" indent="-233218">
              <a:buChar char="-"/>
            </a:pPr>
            <a:r>
              <a:rPr lang="en" i="1" dirty="0"/>
              <a:t>Because connection is such a critical part of mentorship, we’re going to do one more activity before jump into our agenda. </a:t>
            </a:r>
          </a:p>
          <a:p>
            <a:pPr marL="466435" indent="-233218">
              <a:buClr>
                <a:srgbClr val="980000"/>
              </a:buClr>
              <a:buChar char="-"/>
            </a:pPr>
            <a:r>
              <a:rPr lang="en" i="1" dirty="0">
                <a:solidFill>
                  <a:srgbClr val="980000"/>
                </a:solidFill>
              </a:rPr>
              <a:t>This next activity focuses on knowing yourself and what is important to you so that you can  </a:t>
            </a:r>
            <a:r>
              <a:rPr lang="en-US" i="1" dirty="0">
                <a:solidFill>
                  <a:srgbClr val="980000"/>
                </a:solidFill>
              </a:rPr>
              <a:t>show up as your best mentor</a:t>
            </a:r>
            <a:r>
              <a:rPr lang="en" i="1" dirty="0">
                <a:solidFill>
                  <a:srgbClr val="980000"/>
                </a:solidFill>
              </a:rPr>
              <a:t>. </a:t>
            </a:r>
          </a:p>
        </p:txBody>
      </p:sp>
    </p:spTree>
    <p:extLst>
      <p:ext uri="{BB962C8B-B14F-4D97-AF65-F5344CB8AC3E}">
        <p14:creationId xmlns:p14="http://schemas.microsoft.com/office/powerpoint/2010/main" val="3736255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Jen</a:t>
            </a:r>
            <a:r>
              <a:rPr lang="en-US" baseline="0" dirty="0" smtClean="0"/>
              <a:t> – Brief overview</a:t>
            </a:r>
            <a:endParaRPr lang="en-US" dirty="0"/>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C8DA55B4-7513-473C-A304-839DD2D5FE6B}" type="slidenum">
              <a:rPr lang="en-US" sz="1400" kern="0" smtClean="0">
                <a:solidFill>
                  <a:prstClr val="black"/>
                </a:solidFill>
                <a:cs typeface="Arial"/>
                <a:sym typeface="Arial"/>
              </a:rPr>
              <a:pPr/>
              <a:t>3</a:t>
            </a:fld>
            <a:endParaRPr lang="en-US" sz="1400" kern="0">
              <a:solidFill>
                <a:prstClr val="black"/>
              </a:solidFill>
              <a:cs typeface="Arial"/>
              <a:sym typeface="Arial"/>
            </a:endParaRPr>
          </a:p>
        </p:txBody>
      </p:sp>
    </p:spTree>
    <p:extLst>
      <p:ext uri="{BB962C8B-B14F-4D97-AF65-F5344CB8AC3E}">
        <p14:creationId xmlns:p14="http://schemas.microsoft.com/office/powerpoint/2010/main" val="1605136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endParaRPr dirty="0" smtClean="0"/>
          </a:p>
        </p:txBody>
      </p:sp>
    </p:spTree>
    <p:extLst>
      <p:ext uri="{BB962C8B-B14F-4D97-AF65-F5344CB8AC3E}">
        <p14:creationId xmlns:p14="http://schemas.microsoft.com/office/powerpoint/2010/main" val="45130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endParaRPr dirty="0"/>
          </a:p>
          <a:p>
            <a:pPr>
              <a:buNone/>
            </a:pPr>
            <a:endParaRPr dirty="0"/>
          </a:p>
        </p:txBody>
      </p:sp>
    </p:spTree>
    <p:extLst>
      <p:ext uri="{BB962C8B-B14F-4D97-AF65-F5344CB8AC3E}">
        <p14:creationId xmlns:p14="http://schemas.microsoft.com/office/powerpoint/2010/main" val="6801829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2396">
              <a:defRPr/>
            </a:pPr>
            <a:r>
              <a:rPr lang="en-US" dirty="0" smtClean="0"/>
              <a:t>Jenn</a:t>
            </a:r>
          </a:p>
          <a:p>
            <a:pPr defTabSz="882396">
              <a:defRPr/>
            </a:pPr>
            <a:r>
              <a:rPr lang="en-US" dirty="0" smtClean="0"/>
              <a:t>Challenges </a:t>
            </a:r>
            <a:r>
              <a:rPr lang="en-US" dirty="0"/>
              <a:t>with some JL chapters</a:t>
            </a:r>
            <a:r>
              <a:rPr lang="en-US" baseline="0" dirty="0"/>
              <a:t> being small and having less of a mentor pool to choose from make Peer Mentoring/Mentoring Circles a popular choice. </a:t>
            </a:r>
            <a:endParaRPr lang="en-US" dirty="0"/>
          </a:p>
          <a:p>
            <a:r>
              <a:rPr lang="en-US" dirty="0"/>
              <a:t>Every chapter different,</a:t>
            </a:r>
            <a:r>
              <a:rPr lang="en-US" baseline="0" dirty="0"/>
              <a:t> so an individual plan is very important.</a:t>
            </a:r>
            <a:endParaRPr lang="en-US" dirty="0"/>
          </a:p>
          <a:p>
            <a:endParaRPr lang="en-US" dirty="0"/>
          </a:p>
        </p:txBody>
      </p:sp>
      <p:sp>
        <p:nvSpPr>
          <p:cNvPr id="4" name="Slide Number Placeholder 3"/>
          <p:cNvSpPr>
            <a:spLocks noGrp="1"/>
          </p:cNvSpPr>
          <p:nvPr>
            <p:ph type="sldNum" sz="quarter" idx="10"/>
          </p:nvPr>
        </p:nvSpPr>
        <p:spPr/>
        <p:txBody>
          <a:bodyPr/>
          <a:lstStyle/>
          <a:p>
            <a:pPr algn="r">
              <a:defRPr/>
            </a:pPr>
            <a:fld id="{1C497FEE-B008-4A55-81C2-EBE6A3246569}" type="slidenum">
              <a:rPr lang="en-US" sz="1300" smtClean="0">
                <a:solidFill>
                  <a:prstClr val="black"/>
                </a:solidFill>
                <a:cs typeface="Arial"/>
                <a:sym typeface="Arial"/>
              </a:rPr>
              <a:pPr algn="r">
                <a:defRPr/>
              </a:pPr>
              <a:t>25</a:t>
            </a:fld>
            <a:endParaRPr lang="en-US" sz="1300">
              <a:solidFill>
                <a:prstClr val="black"/>
              </a:solidFill>
              <a:cs typeface="Arial"/>
              <a:sym typeface="Arial"/>
            </a:endParaRPr>
          </a:p>
        </p:txBody>
      </p:sp>
      <p:sp>
        <p:nvSpPr>
          <p:cNvPr id="5" name="Footer Placeholder 4"/>
          <p:cNvSpPr>
            <a:spLocks noGrp="1"/>
          </p:cNvSpPr>
          <p:nvPr>
            <p:ph type="ftr" sz="quarter" idx="11"/>
          </p:nvPr>
        </p:nvSpPr>
        <p:spPr/>
        <p:txBody>
          <a:bodyPr/>
          <a:lstStyle/>
          <a:p>
            <a:pPr>
              <a:defRPr/>
            </a:pPr>
            <a:r>
              <a:rPr lang="en-US" sz="1300">
                <a:solidFill>
                  <a:prstClr val="black"/>
                </a:solidFill>
                <a:cs typeface="Arial"/>
                <a:sym typeface="Arial"/>
              </a:rPr>
              <a:t>www.terpassociates.com</a:t>
            </a:r>
          </a:p>
        </p:txBody>
      </p:sp>
      <p:sp>
        <p:nvSpPr>
          <p:cNvPr id="6" name="TextBox 5"/>
          <p:cNvSpPr txBox="1"/>
          <p:nvPr>
            <p:custDataLst>
              <p:tags r:id="rId1"/>
            </p:custDataLst>
          </p:nvPr>
        </p:nvSpPr>
        <p:spPr>
          <a:xfrm>
            <a:off x="0" y="1"/>
            <a:ext cx="3899958" cy="371188"/>
          </a:xfrm>
          <a:prstGeom prst="rect">
            <a:avLst/>
          </a:prstGeom>
          <a:noFill/>
        </p:spPr>
        <p:txBody>
          <a:bodyPr vert="horz" lIns="93278" tIns="46639" rIns="93278" bIns="46639" rtlCol="0">
            <a:spAutoFit/>
          </a:bodyPr>
          <a:lstStyle/>
          <a:p>
            <a:pPr>
              <a:defRPr/>
            </a:pPr>
            <a:endParaRPr lang="en-US">
              <a:solidFill>
                <a:prstClr val="black"/>
              </a:solidFill>
              <a:cs typeface="Arial"/>
              <a:sym typeface="Arial"/>
            </a:endParaRPr>
          </a:p>
        </p:txBody>
      </p:sp>
    </p:spTree>
    <p:extLst>
      <p:ext uri="{BB962C8B-B14F-4D97-AF65-F5344CB8AC3E}">
        <p14:creationId xmlns:p14="http://schemas.microsoft.com/office/powerpoint/2010/main" val="17726500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Shape 64"/>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5" name="Shape 65"/>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endParaRPr lang="en-US" i="0" dirty="0" smtClean="0">
              <a:solidFill>
                <a:srgbClr val="980000"/>
              </a:solidFill>
            </a:endParaRPr>
          </a:p>
          <a:p>
            <a:pPr>
              <a:buNone/>
            </a:pPr>
            <a:r>
              <a:rPr lang="en-US" i="0" dirty="0" smtClean="0">
                <a:solidFill>
                  <a:srgbClr val="980000"/>
                </a:solidFill>
              </a:rPr>
              <a:t>Let’s </a:t>
            </a:r>
            <a:r>
              <a:rPr lang="en-US" i="0" dirty="0">
                <a:solidFill>
                  <a:srgbClr val="980000"/>
                </a:solidFill>
              </a:rPr>
              <a:t>dive deeper into each aspect:</a:t>
            </a:r>
          </a:p>
          <a:p>
            <a:pPr>
              <a:buNone/>
            </a:pPr>
            <a:r>
              <a:rPr lang="en-US" i="0" dirty="0">
                <a:solidFill>
                  <a:srgbClr val="980000"/>
                </a:solidFill>
              </a:rPr>
              <a:t>SUSTAINED</a:t>
            </a:r>
          </a:p>
          <a:p>
            <a:pPr>
              <a:buNone/>
            </a:pPr>
            <a:r>
              <a:rPr lang="en-US" i="0" dirty="0">
                <a:solidFill>
                  <a:srgbClr val="980000"/>
                </a:solidFill>
              </a:rPr>
              <a:t>SOCIAL LEARNING</a:t>
            </a:r>
          </a:p>
          <a:p>
            <a:pPr>
              <a:buNone/>
            </a:pPr>
            <a:r>
              <a:rPr lang="en-US" i="0" dirty="0">
                <a:solidFill>
                  <a:srgbClr val="980000"/>
                </a:solidFill>
              </a:rPr>
              <a:t>TWO OR MORE</a:t>
            </a:r>
          </a:p>
          <a:p>
            <a:pPr>
              <a:buNone/>
            </a:pPr>
            <a:r>
              <a:rPr lang="en-US" i="0" dirty="0">
                <a:solidFill>
                  <a:srgbClr val="980000"/>
                </a:solidFill>
              </a:rPr>
              <a:t>MUTUAL TRUST AND RESPECT</a:t>
            </a:r>
            <a:endParaRPr lang="en" i="0" dirty="0">
              <a:solidFill>
                <a:srgbClr val="980000"/>
              </a:solidFill>
            </a:endParaRPr>
          </a:p>
        </p:txBody>
      </p:sp>
    </p:spTree>
    <p:extLst>
      <p:ext uri="{BB962C8B-B14F-4D97-AF65-F5344CB8AC3E}">
        <p14:creationId xmlns:p14="http://schemas.microsoft.com/office/powerpoint/2010/main" val="276622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smtClean="0"/>
              <a:t>Jenn</a:t>
            </a:r>
          </a:p>
          <a:p>
            <a:r>
              <a:rPr lang="en-US" dirty="0" smtClean="0"/>
              <a:t>Closes </a:t>
            </a:r>
            <a:r>
              <a:rPr lang="en-US" dirty="0"/>
              <a:t>the knowledge gap for both parties</a:t>
            </a:r>
          </a:p>
          <a:p>
            <a:pPr defTabSz="882396">
              <a:defRPr/>
            </a:pPr>
            <a:r>
              <a:rPr lang="en-US" dirty="0"/>
              <a:t>Empowers emerging and established leaders</a:t>
            </a:r>
          </a:p>
          <a:p>
            <a:r>
              <a:rPr lang="en-US" dirty="0"/>
              <a:t>Brings different member generations closer together</a:t>
            </a:r>
          </a:p>
          <a:p>
            <a:r>
              <a:rPr lang="en-US" dirty="0"/>
              <a:t>Encourages an appreciation for differing </a:t>
            </a:r>
            <a:r>
              <a:rPr lang="en-US" dirty="0" smtClean="0"/>
              <a:t>viewpoints</a:t>
            </a:r>
          </a:p>
          <a:p>
            <a:endParaRPr lang="en-US" dirty="0" smtClean="0"/>
          </a:p>
          <a:p>
            <a:pPr marL="0" marR="0" lvl="0" indent="0" algn="l" defTabSz="914400" rtl="0" eaLnBrk="1" fontAlgn="auto" latinLnBrk="0" hangingPunct="1">
              <a:lnSpc>
                <a:spcPct val="100000"/>
              </a:lnSpc>
              <a:spcBef>
                <a:spcPts val="0"/>
              </a:spcBef>
              <a:spcAft>
                <a:spcPts val="0"/>
              </a:spcAft>
              <a:buClrTx/>
              <a:buSzPct val="100000"/>
              <a:buFontTx/>
              <a:buChar char="●"/>
              <a:tabLst/>
              <a:defRPr/>
            </a:pPr>
            <a:r>
              <a:rPr lang="en-US" sz="1200" kern="1200" dirty="0" smtClean="0">
                <a:solidFill>
                  <a:schemeClr val="tx1"/>
                </a:solidFill>
                <a:effectLst/>
                <a:latin typeface="+mn-lt"/>
                <a:ea typeface="+mn-ea"/>
                <a:cs typeface="+mn-cs"/>
              </a:rPr>
              <a:t>or include diversity inclusion concerns/priorities (race, class, gender)</a:t>
            </a:r>
          </a:p>
          <a:p>
            <a:pPr marL="0" marR="0" lvl="0" indent="0" algn="l" defTabSz="914400" rtl="0" eaLnBrk="1" fontAlgn="auto" latinLnBrk="0" hangingPunct="1">
              <a:lnSpc>
                <a:spcPct val="100000"/>
              </a:lnSpc>
              <a:spcBef>
                <a:spcPts val="0"/>
              </a:spcBef>
              <a:spcAft>
                <a:spcPts val="0"/>
              </a:spcAft>
              <a:buClrTx/>
              <a:buSzPct val="100000"/>
              <a:buFontTx/>
              <a:buChar char="●"/>
              <a:tabLst/>
              <a:defRPr/>
            </a:pPr>
            <a:r>
              <a:rPr lang="en-US" sz="1200" kern="1200" dirty="0" smtClean="0">
                <a:solidFill>
                  <a:schemeClr val="tx1"/>
                </a:solidFill>
                <a:effectLst/>
                <a:latin typeface="+mn-lt"/>
                <a:ea typeface="+mn-ea"/>
                <a:cs typeface="+mn-cs"/>
              </a:rPr>
              <a:t>dispel some expectations</a:t>
            </a:r>
          </a:p>
          <a:p>
            <a:endParaRPr lang="en-US" dirty="0"/>
          </a:p>
        </p:txBody>
      </p:sp>
      <p:sp>
        <p:nvSpPr>
          <p:cNvPr id="4" name="Slide Number Placeholder 3"/>
          <p:cNvSpPr>
            <a:spLocks noGrp="1"/>
          </p:cNvSpPr>
          <p:nvPr>
            <p:ph type="sldNum" sz="quarter" idx="10"/>
          </p:nvPr>
        </p:nvSpPr>
        <p:spPr/>
        <p:txBody>
          <a:bodyPr/>
          <a:lstStyle/>
          <a:p>
            <a:pPr algn="r">
              <a:defRPr/>
            </a:pPr>
            <a:fld id="{EDA06CBD-7BF1-4A60-8E5B-7B34EF5AD106}" type="slidenum">
              <a:rPr lang="en-US" sz="1300" smtClean="0">
                <a:solidFill>
                  <a:prstClr val="black"/>
                </a:solidFill>
                <a:cs typeface="Arial"/>
                <a:sym typeface="Arial"/>
              </a:rPr>
              <a:pPr algn="r">
                <a:defRPr/>
              </a:pPr>
              <a:t>27</a:t>
            </a:fld>
            <a:endParaRPr lang="en-US" sz="1300">
              <a:solidFill>
                <a:prstClr val="black"/>
              </a:solidFill>
              <a:cs typeface="Arial"/>
              <a:sym typeface="Arial"/>
            </a:endParaRPr>
          </a:p>
        </p:txBody>
      </p:sp>
    </p:spTree>
    <p:extLst>
      <p:ext uri="{BB962C8B-B14F-4D97-AF65-F5344CB8AC3E}">
        <p14:creationId xmlns:p14="http://schemas.microsoft.com/office/powerpoint/2010/main" val="3797386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407988" y="698500"/>
            <a:ext cx="6203950" cy="3489325"/>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701993" y="4420315"/>
            <a:ext cx="5615940" cy="4187666"/>
          </a:xfrm>
          <a:prstGeom prst="rect">
            <a:avLst/>
          </a:prstGeom>
        </p:spPr>
        <p:txBody>
          <a:bodyPr wrap="square" lIns="93272" tIns="93272" rIns="93272" bIns="93272" anchor="t" anchorCtr="0">
            <a:no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Jenn</a:t>
            </a:r>
          </a:p>
          <a:p>
            <a:pPr>
              <a:buNone/>
            </a:pPr>
            <a:endParaRPr dirty="0"/>
          </a:p>
          <a:p>
            <a:pPr>
              <a:buNone/>
            </a:pPr>
            <a:r>
              <a:rPr lang="en" dirty="0">
                <a:solidFill>
                  <a:srgbClr val="980000"/>
                </a:solidFill>
              </a:rPr>
              <a:t>Introduce the concept of effective vs ineffective communication styles</a:t>
            </a:r>
          </a:p>
          <a:p>
            <a:pPr>
              <a:buNone/>
            </a:pPr>
            <a:r>
              <a:rPr lang="en" b="1" dirty="0">
                <a:solidFill>
                  <a:srgbClr val="980000"/>
                </a:solidFill>
              </a:rPr>
              <a:t>This is a conversation slide - talk through these - this slide’s purpose is to create really good group discussion.</a:t>
            </a:r>
          </a:p>
          <a:p>
            <a:pPr>
              <a:buNone/>
            </a:pPr>
            <a:r>
              <a:rPr lang="en" dirty="0">
                <a:solidFill>
                  <a:srgbClr val="980000"/>
                </a:solidFill>
              </a:rPr>
              <a:t>Have the group identify the ineffective behaviors they think are the riskiest. </a:t>
            </a:r>
            <a:r>
              <a:rPr lang="en-US" dirty="0">
                <a:solidFill>
                  <a:srgbClr val="980000"/>
                </a:solidFill>
              </a:rPr>
              <a:t>Demonstrate where possible.</a:t>
            </a:r>
            <a:endParaRPr lang="en" dirty="0">
              <a:solidFill>
                <a:srgbClr val="980000"/>
              </a:solidFill>
            </a:endParaRPr>
          </a:p>
          <a:p>
            <a:pPr>
              <a:buNone/>
            </a:pPr>
            <a:r>
              <a:rPr lang="en" dirty="0">
                <a:solidFill>
                  <a:srgbClr val="980000"/>
                </a:solidFill>
              </a:rPr>
              <a:t>Have them talk about the nuanced differences between the effective behaviors. What do these sound like? (example: what would a coach say vs an affirmer?)</a:t>
            </a:r>
          </a:p>
          <a:p>
            <a:pPr>
              <a:buNone/>
            </a:pPr>
            <a:r>
              <a:rPr lang="en" dirty="0">
                <a:solidFill>
                  <a:srgbClr val="980000"/>
                </a:solidFill>
              </a:rPr>
              <a:t>In their participant guide, have them circle the effective behaviors they are really good at and start (*) the ineffective behaviors that they’ve done before. Have them then identify two effective mentor behaviors for development.</a:t>
            </a:r>
          </a:p>
          <a:p>
            <a:pPr>
              <a:lnSpc>
                <a:spcPct val="115000"/>
              </a:lnSpc>
              <a:spcAft>
                <a:spcPts val="1632"/>
              </a:spcAft>
              <a:buClr>
                <a:schemeClr val="dk1"/>
              </a:buClr>
              <a:buNone/>
            </a:pPr>
            <a:endParaRPr dirty="0">
              <a:solidFill>
                <a:srgbClr val="980000"/>
              </a:solidFill>
            </a:endParaRPr>
          </a:p>
        </p:txBody>
      </p:sp>
    </p:spTree>
    <p:extLst>
      <p:ext uri="{BB962C8B-B14F-4D97-AF65-F5344CB8AC3E}">
        <p14:creationId xmlns:p14="http://schemas.microsoft.com/office/powerpoint/2010/main" val="563538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Jenn and 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29</a:t>
            </a:fld>
            <a:endParaRPr lang="en-US"/>
          </a:p>
        </p:txBody>
      </p:sp>
    </p:spTree>
    <p:extLst>
      <p:ext uri="{BB962C8B-B14F-4D97-AF65-F5344CB8AC3E}">
        <p14:creationId xmlns:p14="http://schemas.microsoft.com/office/powerpoint/2010/main" val="10199011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30</a:t>
            </a:fld>
            <a:endParaRPr lang="en-US"/>
          </a:p>
        </p:txBody>
      </p:sp>
    </p:spTree>
    <p:extLst>
      <p:ext uri="{BB962C8B-B14F-4D97-AF65-F5344CB8AC3E}">
        <p14:creationId xmlns:p14="http://schemas.microsoft.com/office/powerpoint/2010/main" val="31960410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p>
          <a:p>
            <a:r>
              <a:rPr lang="en-US" sz="1200" b="0" i="0" kern="1200" dirty="0" smtClean="0">
                <a:solidFill>
                  <a:schemeClr val="tx1"/>
                </a:solidFill>
                <a:effectLst/>
                <a:latin typeface="+mn-lt"/>
                <a:ea typeface="+mn-ea"/>
                <a:cs typeface="+mn-cs"/>
              </a:rPr>
              <a:t>Another great way to engage a mentor is to collaborate on a project that is of interest to both parties.  “Choose something that supports your potential mentor’s work and ask for some help putting it together,” “This way, you are both invested in completing a goal together that can lead to a deeper relationship during the process.”</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32</a:t>
            </a:fld>
            <a:endParaRPr lang="en-US"/>
          </a:p>
        </p:txBody>
      </p:sp>
    </p:spTree>
    <p:extLst>
      <p:ext uri="{BB962C8B-B14F-4D97-AF65-F5344CB8AC3E}">
        <p14:creationId xmlns:p14="http://schemas.microsoft.com/office/powerpoint/2010/main" val="7355287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33</a:t>
            </a:fld>
            <a:endParaRPr lang="en-US"/>
          </a:p>
        </p:txBody>
      </p:sp>
    </p:spTree>
    <p:extLst>
      <p:ext uri="{BB962C8B-B14F-4D97-AF65-F5344CB8AC3E}">
        <p14:creationId xmlns:p14="http://schemas.microsoft.com/office/powerpoint/2010/main" val="974869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Jen</a:t>
            </a:r>
            <a:endParaRPr lang="en-US" dirty="0"/>
          </a:p>
        </p:txBody>
      </p:sp>
      <p:sp>
        <p:nvSpPr>
          <p:cNvPr id="4" name="Slide Number Placeholder 3"/>
          <p:cNvSpPr>
            <a:spLocks noGrp="1"/>
          </p:cNvSpPr>
          <p:nvPr>
            <p:ph type="sldNum" sz="quarter" idx="10"/>
          </p:nvPr>
        </p:nvSpPr>
        <p:spPr>
          <a:xfrm>
            <a:off x="3970938" y="8829967"/>
            <a:ext cx="3037840" cy="466433"/>
          </a:xfrm>
          <a:prstGeom prst="rect">
            <a:avLst/>
          </a:prstGeom>
        </p:spPr>
        <p:txBody>
          <a:bodyPr/>
          <a:lstStyle/>
          <a:p>
            <a:fld id="{C8DA55B4-7513-473C-A304-839DD2D5FE6B}" type="slidenum">
              <a:rPr lang="en-US" sz="1400" kern="0" smtClean="0">
                <a:solidFill>
                  <a:prstClr val="black"/>
                </a:solidFill>
                <a:cs typeface="Arial"/>
                <a:sym typeface="Arial"/>
              </a:rPr>
              <a:pPr/>
              <a:t>4</a:t>
            </a:fld>
            <a:endParaRPr lang="en-US" sz="1400" kern="0">
              <a:solidFill>
                <a:prstClr val="black"/>
              </a:solidFill>
              <a:cs typeface="Arial"/>
              <a:sym typeface="Arial"/>
            </a:endParaRPr>
          </a:p>
        </p:txBody>
      </p:sp>
    </p:spTree>
    <p:extLst>
      <p:ext uri="{BB962C8B-B14F-4D97-AF65-F5344CB8AC3E}">
        <p14:creationId xmlns:p14="http://schemas.microsoft.com/office/powerpoint/2010/main" val="1180777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 name="Shape 595"/>
          <p:cNvSpPr>
            <a:spLocks noGrp="1" noRot="1" noChangeAspect="1"/>
          </p:cNvSpPr>
          <p:nvPr>
            <p:ph type="sldImg"/>
          </p:nvPr>
        </p:nvSpPr>
        <p:spPr>
          <a:xfrm>
            <a:off x="381000" y="685800"/>
            <a:ext cx="6096000" cy="3429000"/>
          </a:xfrm>
          <a:prstGeom prst="rect">
            <a:avLst/>
          </a:prstGeom>
        </p:spPr>
        <p:txBody>
          <a:bodyPr/>
          <a:lstStyle/>
          <a:p>
            <a:endParaRPr/>
          </a:p>
        </p:txBody>
      </p:sp>
      <p:sp>
        <p:nvSpPr>
          <p:cNvPr id="596" name="Shape 596"/>
          <p:cNvSpPr>
            <a:spLocks noGrp="1"/>
          </p:cNvSpPr>
          <p:nvPr>
            <p:ph type="body" sz="quarter" idx="1"/>
          </p:nvPr>
        </p:nvSpPr>
        <p:spPr>
          <a:prstGeom prst="rect">
            <a:avLst/>
          </a:prstGeom>
        </p:spPr>
        <p:txBody>
          <a:bodyPr/>
          <a:lstStyle/>
          <a:p>
            <a:pPr marL="28575" marR="28575" defTabSz="647700">
              <a:buClr>
                <a:srgbClr val="000000"/>
              </a:buClr>
              <a:buFont typeface="Helvetica"/>
              <a:defRPr sz="800">
                <a:uFill>
                  <a:solidFill>
                    <a:srgbClr val="000000"/>
                  </a:solidFill>
                </a:uFill>
                <a:latin typeface="Helvetica"/>
                <a:ea typeface="Helvetica"/>
                <a:cs typeface="Helvetica"/>
                <a:sym typeface="Helvetica"/>
              </a:defRPr>
            </a:pPr>
            <a:endParaRPr dirty="0"/>
          </a:p>
        </p:txBody>
      </p:sp>
    </p:spTree>
    <p:extLst>
      <p:ext uri="{BB962C8B-B14F-4D97-AF65-F5344CB8AC3E}">
        <p14:creationId xmlns:p14="http://schemas.microsoft.com/office/powerpoint/2010/main" val="2481861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32EF52E5-6BD6-4CED-97F4-01B203435814}"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7477604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Jen</a:t>
            </a:r>
            <a:endParaRPr lang="en-US" dirty="0"/>
          </a:p>
        </p:txBody>
      </p:sp>
      <p:sp>
        <p:nvSpPr>
          <p:cNvPr id="4" name="Slide Number Placeholder 3"/>
          <p:cNvSpPr>
            <a:spLocks noGrp="1"/>
          </p:cNvSpPr>
          <p:nvPr>
            <p:ph type="sldNum" sz="quarter" idx="10"/>
          </p:nvPr>
        </p:nvSpPr>
        <p:spPr/>
        <p:txBody>
          <a:bodyPr/>
          <a:lstStyle/>
          <a:p>
            <a:pPr>
              <a:defRPr/>
            </a:pPr>
            <a:fld id="{84E9B32D-0661-4F6A-9D28-B83B5199AB1F}" type="slidenum">
              <a:rPr lang="en-US" smtClean="0">
                <a:solidFill>
                  <a:prstClr val="black"/>
                </a:solidFill>
              </a:rPr>
              <a:pPr>
                <a:defRPr/>
              </a:pPr>
              <a:t>36</a:t>
            </a:fld>
            <a:endParaRPr lang="en-US">
              <a:solidFill>
                <a:prstClr val="black"/>
              </a:solidFill>
            </a:endParaRPr>
          </a:p>
        </p:txBody>
      </p:sp>
    </p:spTree>
    <p:extLst>
      <p:ext uri="{BB962C8B-B14F-4D97-AF65-F5344CB8AC3E}">
        <p14:creationId xmlns:p14="http://schemas.microsoft.com/office/powerpoint/2010/main" val="3857120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5</a:t>
            </a:fld>
            <a:endParaRPr lang="en-US"/>
          </a:p>
        </p:txBody>
      </p:sp>
    </p:spTree>
    <p:extLst>
      <p:ext uri="{BB962C8B-B14F-4D97-AF65-F5344CB8AC3E}">
        <p14:creationId xmlns:p14="http://schemas.microsoft.com/office/powerpoint/2010/main" val="2751134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p>
          <a:p>
            <a:r>
              <a:rPr lang="en-US" dirty="0" smtClean="0"/>
              <a:t>Mentoring is usually a formal or informal relationship between two people—a senior mentor (usually outside the protégé’s chain of supervision) and a junior protégé.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Supervisory Mentoring -- Individual Development Plan usually outlines expectations for supervisory coaching and feedback. </a:t>
            </a:r>
          </a:p>
          <a:p>
            <a:r>
              <a:rPr lang="en-US" dirty="0" smtClean="0"/>
              <a:t>As leaders, supervisors should also encourage outside mentoring partnerships, informal and formal, and allow their employees the time to work on them. </a:t>
            </a:r>
          </a:p>
          <a:p>
            <a:endParaRPr lang="en-US" dirty="0" smtClean="0"/>
          </a:p>
          <a:p>
            <a:r>
              <a:rPr lang="en-US" dirty="0" smtClean="0"/>
              <a:t>Situational Mentoring - guidance and advice -usually short term</a:t>
            </a:r>
          </a:p>
          <a:p>
            <a:endParaRPr lang="en-US" dirty="0" smtClean="0"/>
          </a:p>
          <a:p>
            <a:r>
              <a:rPr lang="en-US" dirty="0" smtClean="0"/>
              <a:t>Reverse Mentoring –senior person (in terms of age, experience or position) by a junior (in terms of age, experience or position) individual, usually , computing and Internet communications. </a:t>
            </a:r>
          </a:p>
          <a:p>
            <a:r>
              <a:rPr lang="en-US" dirty="0" smtClean="0"/>
              <a:t>Virtual Mentoring</a:t>
            </a:r>
          </a:p>
          <a:p>
            <a:endParaRPr lang="en-US" dirty="0" smtClean="0"/>
          </a:p>
          <a:p>
            <a:r>
              <a:rPr lang="en-US" dirty="0" smtClean="0"/>
              <a:t>Virtual mentoring: Uses videoconferencing, the Internet, and e-mail to mentor individuals. </a:t>
            </a:r>
          </a:p>
          <a:p>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6</a:t>
            </a:fld>
            <a:endParaRPr lang="en-US"/>
          </a:p>
        </p:txBody>
      </p:sp>
    </p:spTree>
    <p:extLst>
      <p:ext uri="{BB962C8B-B14F-4D97-AF65-F5344CB8AC3E}">
        <p14:creationId xmlns:p14="http://schemas.microsoft.com/office/powerpoint/2010/main" val="1661258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8</a:t>
            </a:fld>
            <a:endParaRPr lang="en-US"/>
          </a:p>
        </p:txBody>
      </p:sp>
    </p:spTree>
    <p:extLst>
      <p:ext uri="{BB962C8B-B14F-4D97-AF65-F5344CB8AC3E}">
        <p14:creationId xmlns:p14="http://schemas.microsoft.com/office/powerpoint/2010/main" val="25874023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9</a:t>
            </a:fld>
            <a:endParaRPr lang="en-US"/>
          </a:p>
        </p:txBody>
      </p:sp>
    </p:spTree>
    <p:extLst>
      <p:ext uri="{BB962C8B-B14F-4D97-AF65-F5344CB8AC3E}">
        <p14:creationId xmlns:p14="http://schemas.microsoft.com/office/powerpoint/2010/main" val="58779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Vivian</a:t>
            </a:r>
            <a:endParaRPr lang="en-US" dirty="0"/>
          </a:p>
        </p:txBody>
      </p:sp>
      <p:sp>
        <p:nvSpPr>
          <p:cNvPr id="4" name="Slide Number Placeholder 3"/>
          <p:cNvSpPr>
            <a:spLocks noGrp="1"/>
          </p:cNvSpPr>
          <p:nvPr>
            <p:ph type="sldNum" sz="quarter" idx="10"/>
          </p:nvPr>
        </p:nvSpPr>
        <p:spPr/>
        <p:txBody>
          <a:bodyPr/>
          <a:lstStyle/>
          <a:p>
            <a:fld id="{C8DA55B4-7513-473C-A304-839DD2D5FE6B}" type="slidenum">
              <a:rPr lang="en-US" smtClean="0"/>
              <a:t>11</a:t>
            </a:fld>
            <a:endParaRPr lang="en-US"/>
          </a:p>
        </p:txBody>
      </p:sp>
    </p:spTree>
    <p:extLst>
      <p:ext uri="{BB962C8B-B14F-4D97-AF65-F5344CB8AC3E}">
        <p14:creationId xmlns:p14="http://schemas.microsoft.com/office/powerpoint/2010/main" val="2302300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smtClean="0"/>
              <a:t>Jenn</a:t>
            </a:r>
          </a:p>
          <a:p>
            <a:r>
              <a:rPr lang="en-US" dirty="0" smtClean="0"/>
              <a:t>Closes </a:t>
            </a:r>
            <a:r>
              <a:rPr lang="en-US" dirty="0"/>
              <a:t>the knowledge gap for both parties</a:t>
            </a:r>
          </a:p>
          <a:p>
            <a:pPr defTabSz="882396">
              <a:defRPr/>
            </a:pPr>
            <a:r>
              <a:rPr lang="en-US" dirty="0"/>
              <a:t>Empowers emerging and established leaders</a:t>
            </a:r>
          </a:p>
          <a:p>
            <a:r>
              <a:rPr lang="en-US" dirty="0"/>
              <a:t>Brings different member generations closer together</a:t>
            </a:r>
          </a:p>
          <a:p>
            <a:r>
              <a:rPr lang="en-US" dirty="0"/>
              <a:t>Encourages an appreciation for differing viewpoints</a:t>
            </a:r>
          </a:p>
        </p:txBody>
      </p:sp>
      <p:sp>
        <p:nvSpPr>
          <p:cNvPr id="4" name="Slide Number Placeholder 3"/>
          <p:cNvSpPr>
            <a:spLocks noGrp="1"/>
          </p:cNvSpPr>
          <p:nvPr>
            <p:ph type="sldNum" sz="quarter" idx="10"/>
          </p:nvPr>
        </p:nvSpPr>
        <p:spPr/>
        <p:txBody>
          <a:bodyPr/>
          <a:lstStyle/>
          <a:p>
            <a:pPr algn="r">
              <a:defRPr/>
            </a:pPr>
            <a:fld id="{EDA06CBD-7BF1-4A60-8E5B-7B34EF5AD106}" type="slidenum">
              <a:rPr lang="en-US" sz="1300" smtClean="0">
                <a:solidFill>
                  <a:prstClr val="black"/>
                </a:solidFill>
                <a:cs typeface="Arial"/>
                <a:sym typeface="Arial"/>
              </a:rPr>
              <a:pPr algn="r">
                <a:defRPr/>
              </a:pPr>
              <a:t>12</a:t>
            </a:fld>
            <a:endParaRPr lang="en-US" sz="1300">
              <a:solidFill>
                <a:prstClr val="black"/>
              </a:solidFill>
              <a:cs typeface="Arial"/>
              <a:sym typeface="Arial"/>
            </a:endParaRPr>
          </a:p>
        </p:txBody>
      </p:sp>
    </p:spTree>
    <p:extLst>
      <p:ext uri="{BB962C8B-B14F-4D97-AF65-F5344CB8AC3E}">
        <p14:creationId xmlns:p14="http://schemas.microsoft.com/office/powerpoint/2010/main" val="34759163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 name="Rectangle 2"/>
          <p:cNvSpPr/>
          <p:nvPr/>
        </p:nvSpPr>
        <p:spPr>
          <a:xfrm>
            <a:off x="0" y="5970588"/>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srgbClr val="F8F8F8"/>
              </a:solidFill>
            </a:endParaRPr>
          </a:p>
        </p:txBody>
      </p:sp>
      <p:pic>
        <p:nvPicPr>
          <p:cNvPr id="4" name="Picture 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83314"/>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FWV_CMYK_R_sm"/>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800" y="762000"/>
            <a:ext cx="4210051"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itle 7"/>
          <p:cNvSpPr>
            <a:spLocks noGrp="1"/>
          </p:cNvSpPr>
          <p:nvPr>
            <p:ph type="ctrTitle"/>
          </p:nvPr>
        </p:nvSpPr>
        <p:spPr>
          <a:xfrm>
            <a:off x="609600" y="1828800"/>
            <a:ext cx="10363200" cy="1524000"/>
          </a:xfrm>
        </p:spPr>
        <p:txBody>
          <a:bodyPr anchor="b">
            <a:normAutofit/>
          </a:bodyPr>
          <a:lstStyle>
            <a:lvl1pPr algn="l">
              <a:defRPr sz="3600" b="0" cap="all" baseline="0">
                <a:solidFill>
                  <a:schemeClr val="tx1"/>
                </a:solidFill>
                <a:latin typeface="Arial Black"/>
                <a:cs typeface="Arial Black"/>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331381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326074"/>
            <a:ext cx="10363200" cy="688975"/>
          </a:xfrm>
          <a:prstGeom prst="rect">
            <a:avLst/>
          </a:prstGeom>
        </p:spPr>
        <p:txBody>
          <a:bodyPr>
            <a:normAutofit/>
          </a:bodyPr>
          <a:lstStyle>
            <a:lvl1pPr algn="l">
              <a:defRPr sz="3200" u="none">
                <a:solidFill>
                  <a:srgbClr val="006072"/>
                </a:solidFill>
              </a:defRPr>
            </a:lvl1pPr>
          </a:lstStyle>
          <a:p>
            <a:r>
              <a:rPr lang="en-US" dirty="0"/>
              <a:t>Click to edit Master title style</a:t>
            </a:r>
          </a:p>
        </p:txBody>
      </p:sp>
      <p:sp>
        <p:nvSpPr>
          <p:cNvPr id="3" name="Subtitle 2"/>
          <p:cNvSpPr>
            <a:spLocks noGrp="1"/>
          </p:cNvSpPr>
          <p:nvPr>
            <p:ph type="subTitle" idx="1"/>
          </p:nvPr>
        </p:nvSpPr>
        <p:spPr>
          <a:xfrm>
            <a:off x="1219200" y="1676400"/>
            <a:ext cx="9956800" cy="4343400"/>
          </a:xfrm>
          <a:prstGeom prst="rect">
            <a:avLst/>
          </a:prstGeom>
        </p:spPr>
        <p:txBody>
          <a:bodyPr>
            <a:normAutofit/>
          </a:bodyPr>
          <a:lstStyle>
            <a:lvl1pPr marL="0" indent="0" algn="l">
              <a:buNone/>
              <a:defRPr sz="1600">
                <a:solidFill>
                  <a:schemeClr val="tx1">
                    <a:lumMod val="50000"/>
                    <a:lumOff val="50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Click to edit Master subtitle style</a:t>
            </a:r>
          </a:p>
          <a:p>
            <a:r>
              <a:rPr lang="en-US" dirty="0" err="1"/>
              <a:t>Listicle</a:t>
            </a:r>
            <a:r>
              <a:rPr lang="en-US" dirty="0"/>
              <a:t> mustache salvia brunch, fanny pack asymmetrical church-key VHS single-origin coffee photo booth </a:t>
            </a:r>
            <a:r>
              <a:rPr lang="en-US" dirty="0" err="1"/>
              <a:t>scenester</a:t>
            </a:r>
            <a:r>
              <a:rPr lang="en-US" dirty="0"/>
              <a:t> Truffaut. Salvia Helvetica single-origin coffee, whatever </a:t>
            </a:r>
            <a:r>
              <a:rPr lang="en-US" dirty="0" err="1"/>
              <a:t>mumblecore</a:t>
            </a:r>
            <a:r>
              <a:rPr lang="en-US" dirty="0"/>
              <a:t> kitsch tofu </a:t>
            </a:r>
            <a:r>
              <a:rPr lang="en-US" dirty="0" err="1"/>
              <a:t>cray</a:t>
            </a:r>
            <a:r>
              <a:rPr lang="en-US" dirty="0"/>
              <a:t> American Apparel wayfarers. You probably haven't heard of them </a:t>
            </a:r>
            <a:r>
              <a:rPr lang="en-US" dirty="0" err="1"/>
              <a:t>scenester</a:t>
            </a:r>
            <a:r>
              <a:rPr lang="en-US" dirty="0"/>
              <a:t> </a:t>
            </a:r>
            <a:r>
              <a:rPr lang="en-US" dirty="0" err="1"/>
              <a:t>McSweeney's</a:t>
            </a:r>
            <a:r>
              <a:rPr lang="en-US" dirty="0"/>
              <a:t> literally, chia </a:t>
            </a:r>
            <a:r>
              <a:rPr lang="en-US" dirty="0" err="1"/>
              <a:t>mumblecore</a:t>
            </a:r>
            <a:r>
              <a:rPr lang="en-US" dirty="0"/>
              <a:t> swag trust fund </a:t>
            </a:r>
            <a:r>
              <a:rPr lang="en-US" dirty="0" err="1"/>
              <a:t>hella</a:t>
            </a:r>
            <a:r>
              <a:rPr lang="en-US" dirty="0"/>
              <a:t> 3 wolf moon roof party. Pickled brunch vinyl, 90's gluten-free vegan wayfarers </a:t>
            </a:r>
            <a:r>
              <a:rPr lang="en-US" dirty="0" err="1"/>
              <a:t>cray</a:t>
            </a:r>
            <a:r>
              <a:rPr lang="en-US" dirty="0"/>
              <a:t> post-ironic </a:t>
            </a:r>
            <a:r>
              <a:rPr lang="en-US" dirty="0" err="1"/>
              <a:t>gastropub</a:t>
            </a:r>
            <a:r>
              <a:rPr lang="en-US" dirty="0"/>
              <a:t> typewriter pour-over. Plaid small batch direct trade </a:t>
            </a:r>
            <a:r>
              <a:rPr lang="en-US" dirty="0" err="1"/>
              <a:t>keytar</a:t>
            </a:r>
            <a:r>
              <a:rPr lang="en-US" dirty="0"/>
              <a:t> </a:t>
            </a:r>
            <a:r>
              <a:rPr lang="en-US" dirty="0" err="1"/>
              <a:t>Thundercats</a:t>
            </a:r>
            <a:r>
              <a:rPr lang="en-US" dirty="0"/>
              <a:t> 90's. High Life </a:t>
            </a:r>
            <a:r>
              <a:rPr lang="en-US" dirty="0" err="1"/>
              <a:t>flexitarian</a:t>
            </a:r>
            <a:r>
              <a:rPr lang="en-US" dirty="0"/>
              <a:t> asymmetrical, occupy beard blog </a:t>
            </a:r>
            <a:r>
              <a:rPr lang="en-US" dirty="0" err="1"/>
              <a:t>Tumblr</a:t>
            </a:r>
            <a:r>
              <a:rPr lang="en-US" dirty="0"/>
              <a:t> four dollar toast </a:t>
            </a:r>
            <a:r>
              <a:rPr lang="en-US" dirty="0" err="1"/>
              <a:t>Shoreditch</a:t>
            </a:r>
            <a:r>
              <a:rPr lang="en-US" dirty="0"/>
              <a:t> direct trade swag pop-up mustache pug PBR. Beard photo booth </a:t>
            </a:r>
            <a:r>
              <a:rPr lang="en-US" dirty="0" err="1"/>
              <a:t>flexitarian</a:t>
            </a:r>
            <a:r>
              <a:rPr lang="en-US" dirty="0"/>
              <a:t> swag, Helvetica umami biodiesel selvage </a:t>
            </a:r>
            <a:r>
              <a:rPr lang="en-US" dirty="0" err="1"/>
              <a:t>Bushwick</a:t>
            </a:r>
            <a:r>
              <a:rPr lang="en-US" dirty="0"/>
              <a:t> Truffaut.</a:t>
            </a:r>
          </a:p>
        </p:txBody>
      </p:sp>
      <p:sp>
        <p:nvSpPr>
          <p:cNvPr id="4" name="Date Placeholder 3"/>
          <p:cNvSpPr>
            <a:spLocks noGrp="1"/>
          </p:cNvSpPr>
          <p:nvPr>
            <p:ph type="dt" sz="half" idx="10"/>
          </p:nvPr>
        </p:nvSpPr>
        <p:spPr>
          <a:xfrm>
            <a:off x="8940800" y="6356351"/>
            <a:ext cx="2844800" cy="365125"/>
          </a:xfrm>
          <a:prstGeom prst="rect">
            <a:avLst/>
          </a:prstGeom>
        </p:spPr>
        <p:txBody>
          <a:bodyPr/>
          <a:lstStyle>
            <a:lvl1pPr algn="r">
              <a:defRPr/>
            </a:lvl1pPr>
          </a:lstStyle>
          <a:p>
            <a:fld id="{13CBC08A-3DDE-40E3-81DC-64C403F03AA4}" type="datetimeFigureOut">
              <a:rPr lang="en-US" smtClean="0">
                <a:solidFill>
                  <a:prstClr val="black">
                    <a:lumMod val="50000"/>
                    <a:lumOff val="50000"/>
                  </a:prstClr>
                </a:solidFill>
              </a:rPr>
              <a:pPr/>
              <a:t>12/12/2017</a:t>
            </a:fld>
            <a:endParaRPr lang="en-US" dirty="0">
              <a:solidFill>
                <a:prstClr val="black">
                  <a:lumMod val="50000"/>
                  <a:lumOff val="50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400" y="152400"/>
            <a:ext cx="1219203" cy="1036323"/>
          </a:xfrm>
          <a:prstGeom prst="rect">
            <a:avLst/>
          </a:prstGeom>
        </p:spPr>
      </p:pic>
      <p:cxnSp>
        <p:nvCxnSpPr>
          <p:cNvPr id="10" name="Straight Connector 9"/>
          <p:cNvCxnSpPr/>
          <p:nvPr userDrawn="1"/>
        </p:nvCxnSpPr>
        <p:spPr>
          <a:xfrm>
            <a:off x="1219200" y="914400"/>
            <a:ext cx="103632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p:ph type="ftr" sz="quarter" idx="3"/>
          </p:nvPr>
        </p:nvSpPr>
        <p:spPr>
          <a:xfrm>
            <a:off x="0" y="6538912"/>
            <a:ext cx="3860800" cy="365125"/>
          </a:xfrm>
          <a:prstGeom prst="rect">
            <a:avLst/>
          </a:prstGeom>
        </p:spPr>
        <p:txBody>
          <a:bodyPr/>
          <a:lstStyle>
            <a:lvl1pPr algn="l">
              <a:defRPr lang="en-US" sz="1400" b="1" i="1" smtClean="0">
                <a:solidFill>
                  <a:srgbClr val="003A5D"/>
                </a:solidFill>
                <a:effectLst/>
              </a:defRPr>
            </a:lvl1pPr>
          </a:lstStyle>
          <a:p>
            <a:r>
              <a:rPr kern="0" dirty="0">
                <a:latin typeface="Arial"/>
                <a:cs typeface="Arial"/>
                <a:sym typeface="Arial"/>
              </a:rPr>
              <a:t>#</a:t>
            </a:r>
            <a:r>
              <a:rPr kern="0" dirty="0" err="1">
                <a:latin typeface="Arial"/>
                <a:cs typeface="Arial"/>
                <a:sym typeface="Arial"/>
              </a:rPr>
              <a:t>RapidISD</a:t>
            </a:r>
            <a:r>
              <a:rPr kern="0" dirty="0">
                <a:latin typeface="Arial"/>
                <a:cs typeface="Arial"/>
                <a:sym typeface="Arial"/>
              </a:rPr>
              <a:t>        @</a:t>
            </a:r>
            <a:r>
              <a:rPr kern="0" dirty="0" err="1">
                <a:latin typeface="Arial"/>
                <a:cs typeface="Arial"/>
                <a:sym typeface="Arial"/>
              </a:rPr>
              <a:t>jenntec</a:t>
            </a:r>
            <a:endParaRPr kern="0" dirty="0">
              <a:latin typeface="Arial"/>
              <a:cs typeface="Arial"/>
              <a:sym typeface="Arial"/>
            </a:endParaRPr>
          </a:p>
        </p:txBody>
      </p:sp>
    </p:spTree>
    <p:extLst>
      <p:ext uri="{BB962C8B-B14F-4D97-AF65-F5344CB8AC3E}">
        <p14:creationId xmlns:p14="http://schemas.microsoft.com/office/powerpoint/2010/main" val="3315829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326074"/>
            <a:ext cx="10363200" cy="688975"/>
          </a:xfrm>
          <a:prstGeom prst="rect">
            <a:avLst/>
          </a:prstGeom>
        </p:spPr>
        <p:txBody>
          <a:bodyPr>
            <a:normAutofit/>
          </a:bodyPr>
          <a:lstStyle>
            <a:lvl1pPr algn="l">
              <a:defRPr sz="3200" u="none">
                <a:solidFill>
                  <a:srgbClr val="006072"/>
                </a:solidFill>
              </a:defRPr>
            </a:lvl1pPr>
          </a:lstStyle>
          <a:p>
            <a:r>
              <a:rPr lang="en-US" dirty="0"/>
              <a:t>Click to edit Master title style</a:t>
            </a:r>
          </a:p>
        </p:txBody>
      </p:sp>
      <p:sp>
        <p:nvSpPr>
          <p:cNvPr id="4" name="Date Placeholder 3"/>
          <p:cNvSpPr>
            <a:spLocks noGrp="1"/>
          </p:cNvSpPr>
          <p:nvPr>
            <p:ph type="dt" sz="half" idx="10"/>
          </p:nvPr>
        </p:nvSpPr>
        <p:spPr>
          <a:xfrm>
            <a:off x="8940800" y="6356351"/>
            <a:ext cx="2844800" cy="365125"/>
          </a:xfrm>
          <a:prstGeom prst="rect">
            <a:avLst/>
          </a:prstGeom>
        </p:spPr>
        <p:txBody>
          <a:bodyPr/>
          <a:lstStyle>
            <a:lvl1pPr algn="r">
              <a:defRPr/>
            </a:lvl1pPr>
          </a:lstStyle>
          <a:p>
            <a:fld id="{13CBC08A-3DDE-40E3-81DC-64C403F03AA4}" type="datetimeFigureOut">
              <a:rPr lang="en-US" smtClean="0">
                <a:solidFill>
                  <a:prstClr val="black">
                    <a:lumMod val="50000"/>
                    <a:lumOff val="50000"/>
                  </a:prstClr>
                </a:solidFill>
              </a:rPr>
              <a:pPr/>
              <a:t>12/12/2017</a:t>
            </a:fld>
            <a:endParaRPr lang="en-US" dirty="0">
              <a:solidFill>
                <a:prstClr val="black">
                  <a:lumMod val="50000"/>
                  <a:lumOff val="50000"/>
                </a:prstClr>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400" y="152400"/>
            <a:ext cx="1219203" cy="1036323"/>
          </a:xfrm>
          <a:prstGeom prst="rect">
            <a:avLst/>
          </a:prstGeom>
        </p:spPr>
      </p:pic>
      <p:cxnSp>
        <p:nvCxnSpPr>
          <p:cNvPr id="10" name="Straight Connector 9"/>
          <p:cNvCxnSpPr/>
          <p:nvPr userDrawn="1"/>
        </p:nvCxnSpPr>
        <p:spPr>
          <a:xfrm>
            <a:off x="1219200" y="914400"/>
            <a:ext cx="1036320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1219200" y="1188724"/>
            <a:ext cx="9956800" cy="307777"/>
          </a:xfrm>
          <a:prstGeom prst="rect">
            <a:avLst/>
          </a:prstGeom>
          <a:noFill/>
        </p:spPr>
        <p:txBody>
          <a:bodyPr wrap="square" rtlCol="0">
            <a:spAutoFit/>
          </a:bodyPr>
          <a:lstStyle/>
          <a:p>
            <a:r>
              <a:rPr lang="en-US" sz="1400" b="1" kern="0" dirty="0">
                <a:solidFill>
                  <a:srgbClr val="003A5D"/>
                </a:solidFill>
                <a:latin typeface="Arial"/>
                <a:cs typeface="Arial"/>
                <a:sym typeface="Arial"/>
              </a:rPr>
              <a:t>Subtitle</a:t>
            </a:r>
          </a:p>
        </p:txBody>
      </p:sp>
      <p:sp>
        <p:nvSpPr>
          <p:cNvPr id="8" name="Footer Placeholder 4"/>
          <p:cNvSpPr>
            <a:spLocks noGrp="1"/>
          </p:cNvSpPr>
          <p:nvPr>
            <p:ph type="ftr" sz="quarter" idx="3"/>
          </p:nvPr>
        </p:nvSpPr>
        <p:spPr>
          <a:xfrm>
            <a:off x="0" y="6538912"/>
            <a:ext cx="3860800" cy="365125"/>
          </a:xfrm>
          <a:prstGeom prst="rect">
            <a:avLst/>
          </a:prstGeom>
        </p:spPr>
        <p:txBody>
          <a:bodyPr/>
          <a:lstStyle>
            <a:lvl1pPr algn="l">
              <a:defRPr lang="en-US" sz="1400" b="1" i="1" smtClean="0">
                <a:solidFill>
                  <a:srgbClr val="003A5D"/>
                </a:solidFill>
                <a:effectLst/>
              </a:defRPr>
            </a:lvl1pPr>
          </a:lstStyle>
          <a:p>
            <a:r>
              <a:rPr kern="0" dirty="0">
                <a:latin typeface="Arial"/>
                <a:cs typeface="Arial"/>
                <a:sym typeface="Arial"/>
              </a:rPr>
              <a:t>#</a:t>
            </a:r>
            <a:r>
              <a:rPr kern="0" dirty="0" err="1">
                <a:latin typeface="Arial"/>
                <a:cs typeface="Arial"/>
                <a:sym typeface="Arial"/>
              </a:rPr>
              <a:t>RapidISD</a:t>
            </a:r>
            <a:r>
              <a:rPr kern="0" dirty="0">
                <a:latin typeface="Arial"/>
                <a:cs typeface="Arial"/>
                <a:sym typeface="Arial"/>
              </a:rPr>
              <a:t>        @</a:t>
            </a:r>
            <a:r>
              <a:rPr kern="0" dirty="0" err="1">
                <a:latin typeface="Arial"/>
                <a:cs typeface="Arial"/>
                <a:sym typeface="Arial"/>
              </a:rPr>
              <a:t>jenntec</a:t>
            </a:r>
            <a:endParaRPr kern="0" dirty="0">
              <a:latin typeface="Arial"/>
              <a:cs typeface="Arial"/>
              <a:sym typeface="Arial"/>
            </a:endParaRPr>
          </a:p>
        </p:txBody>
      </p:sp>
    </p:spTree>
    <p:extLst>
      <p:ext uri="{BB962C8B-B14F-4D97-AF65-F5344CB8AC3E}">
        <p14:creationId xmlns:p14="http://schemas.microsoft.com/office/powerpoint/2010/main" val="1449714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3"/>
          <p:cNvSpPr>
            <a:spLocks noGrp="1"/>
          </p:cNvSpPr>
          <p:nvPr>
            <p:ph type="dt" sz="half" idx="10"/>
          </p:nvPr>
        </p:nvSpPr>
        <p:spPr>
          <a:xfrm>
            <a:off x="8940800" y="6356351"/>
            <a:ext cx="2844800" cy="365125"/>
          </a:xfrm>
          <a:prstGeom prst="rect">
            <a:avLst/>
          </a:prstGeom>
        </p:spPr>
        <p:txBody>
          <a:bodyPr/>
          <a:lstStyle>
            <a:lvl1pPr algn="r">
              <a:defRPr/>
            </a:lvl1pPr>
          </a:lstStyle>
          <a:p>
            <a:fld id="{13CBC08A-3DDE-40E3-81DC-64C403F03AA4}" type="datetimeFigureOut">
              <a:rPr lang="en-US" smtClean="0">
                <a:solidFill>
                  <a:prstClr val="black">
                    <a:lumMod val="50000"/>
                    <a:lumOff val="50000"/>
                  </a:prstClr>
                </a:solidFill>
              </a:rPr>
              <a:pPr/>
              <a:t>12/12/2017</a:t>
            </a:fld>
            <a:endParaRPr lang="en-US" dirty="0">
              <a:solidFill>
                <a:prstClr val="black">
                  <a:lumMod val="50000"/>
                  <a:lumOff val="50000"/>
                </a:prstClr>
              </a:solidFill>
            </a:endParaRPr>
          </a:p>
        </p:txBody>
      </p:sp>
      <p:sp>
        <p:nvSpPr>
          <p:cNvPr id="3" name="Footer Placeholder 4"/>
          <p:cNvSpPr>
            <a:spLocks noGrp="1"/>
          </p:cNvSpPr>
          <p:nvPr>
            <p:ph type="ftr" sz="quarter" idx="3"/>
          </p:nvPr>
        </p:nvSpPr>
        <p:spPr>
          <a:xfrm>
            <a:off x="0" y="6553200"/>
            <a:ext cx="3860800" cy="365125"/>
          </a:xfrm>
          <a:prstGeom prst="rect">
            <a:avLst/>
          </a:prstGeom>
        </p:spPr>
        <p:txBody>
          <a:bodyPr/>
          <a:lstStyle>
            <a:lvl1pPr algn="l">
              <a:defRPr lang="en-US" sz="1400" b="1" i="1" smtClean="0">
                <a:solidFill>
                  <a:srgbClr val="003A5D"/>
                </a:solidFill>
                <a:effectLst/>
              </a:defRPr>
            </a:lvl1pPr>
          </a:lstStyle>
          <a:p>
            <a:r>
              <a:rPr kern="0" dirty="0">
                <a:latin typeface="Arial"/>
                <a:cs typeface="Arial"/>
                <a:sym typeface="Arial"/>
              </a:rPr>
              <a:t>#</a:t>
            </a:r>
            <a:r>
              <a:rPr kern="0" dirty="0" err="1">
                <a:latin typeface="Arial"/>
                <a:cs typeface="Arial"/>
                <a:sym typeface="Arial"/>
              </a:rPr>
              <a:t>RapidISD</a:t>
            </a:r>
            <a:r>
              <a:rPr kern="0" dirty="0">
                <a:latin typeface="Arial"/>
                <a:cs typeface="Arial"/>
                <a:sym typeface="Arial"/>
              </a:rPr>
              <a:t>        @</a:t>
            </a:r>
            <a:r>
              <a:rPr kern="0" dirty="0" err="1">
                <a:latin typeface="Arial"/>
                <a:cs typeface="Arial"/>
                <a:sym typeface="Arial"/>
              </a:rPr>
              <a:t>jenntec</a:t>
            </a:r>
            <a:endParaRPr kern="0" dirty="0">
              <a:latin typeface="Arial"/>
              <a:cs typeface="Arial"/>
              <a:sym typeface="Arial"/>
            </a:endParaRPr>
          </a:p>
        </p:txBody>
      </p:sp>
    </p:spTree>
    <p:extLst>
      <p:ext uri="{BB962C8B-B14F-4D97-AF65-F5344CB8AC3E}">
        <p14:creationId xmlns:p14="http://schemas.microsoft.com/office/powerpoint/2010/main" val="34520608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POnTheFly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p:txBody>
          <a:bodyPr/>
          <a:lstStyle/>
          <a:p>
            <a:fld id="{13CBC08A-3DDE-40E3-81DC-64C403F03AA4}" type="datetimeFigureOut">
              <a:rPr lang="en-US" smtClean="0">
                <a:solidFill>
                  <a:prstClr val="black">
                    <a:lumMod val="50000"/>
                    <a:lumOff val="50000"/>
                  </a:prstClr>
                </a:solidFill>
              </a:rPr>
              <a:pPr/>
              <a:t>12/12/2017</a:t>
            </a:fld>
            <a:endParaRPr lang="en-US" dirty="0">
              <a:solidFill>
                <a:prstClr val="black">
                  <a:lumMod val="50000"/>
                  <a:lumOff val="50000"/>
                </a:prstClr>
              </a:solidFill>
            </a:endParaRPr>
          </a:p>
        </p:txBody>
      </p:sp>
      <p:graphicFrame>
        <p:nvGraphicFramePr>
          <p:cNvPr id="4" name="TPChart" hidden="1"/>
          <p:cNvGraphicFramePr/>
          <p:nvPr userDrawn="1">
            <p:extLst/>
          </p:nvPr>
        </p:nvGraphicFramePr>
        <p:xfrm>
          <a:off x="8466667" y="1600200"/>
          <a:ext cx="3386667" cy="254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777754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3CD33BE-9D3B-472F-BCDF-8F9A00484604}" type="datetimeFigureOut">
              <a:rPr lang="en-US" altLang="en-US">
                <a:solidFill>
                  <a:prstClr val="black">
                    <a:lumMod val="50000"/>
                    <a:lumOff val="50000"/>
                  </a:prstClr>
                </a:solidFill>
              </a:rPr>
              <a:pPr>
                <a:defRPr/>
              </a:pPr>
              <a:t>12/12/2017</a:t>
            </a:fld>
            <a:endParaRPr lang="en-US" alt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sz="1867" kern="0">
              <a:solidFill>
                <a:srgbClr val="000000"/>
              </a:solidFill>
              <a:latin typeface="Arial"/>
              <a:cs typeface="Arial"/>
              <a:sym typeface="Arial"/>
            </a:endParaRPr>
          </a:p>
        </p:txBody>
      </p:sp>
      <p:sp>
        <p:nvSpPr>
          <p:cNvPr id="6" name="Slide Number Placeholder 5"/>
          <p:cNvSpPr>
            <a:spLocks noGrp="1"/>
          </p:cNvSpPr>
          <p:nvPr>
            <p:ph type="sldNum" sz="quarter" idx="12"/>
          </p:nvPr>
        </p:nvSpPr>
        <p:spPr/>
        <p:txBody>
          <a:bodyPr/>
          <a:lstStyle>
            <a:lvl1pPr>
              <a:defRPr/>
            </a:lvl1pPr>
          </a:lstStyle>
          <a:p>
            <a:pPr>
              <a:defRPr/>
            </a:pPr>
            <a:fld id="{3FE499F9-F031-4940-8AAB-CD339FDFCCFD}" type="slidenum">
              <a:rPr lang="en-US" altLang="en-US" sz="1867" kern="0">
                <a:solidFill>
                  <a:srgbClr val="000000"/>
                </a:solidFill>
                <a:latin typeface="Arial"/>
                <a:cs typeface="Arial"/>
                <a:sym typeface="Arial"/>
              </a:rPr>
              <a:pPr>
                <a:defRPr/>
              </a:pPr>
              <a:t>‹#›</a:t>
            </a:fld>
            <a:endParaRPr lang="en-US" altLang="en-US" sz="1867" kern="0">
              <a:solidFill>
                <a:srgbClr val="000000"/>
              </a:solidFill>
              <a:latin typeface="Arial"/>
              <a:cs typeface="Arial"/>
              <a:sym typeface="Arial"/>
            </a:endParaRPr>
          </a:p>
        </p:txBody>
      </p:sp>
    </p:spTree>
    <p:extLst>
      <p:ext uri="{BB962C8B-B14F-4D97-AF65-F5344CB8AC3E}">
        <p14:creationId xmlns:p14="http://schemas.microsoft.com/office/powerpoint/2010/main" val="26186948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447802"/>
            <a:ext cx="10363200" cy="2971799"/>
          </a:xfrm>
        </p:spPr>
        <p:txBody>
          <a:bodyPr>
            <a:noAutofit/>
          </a:bodyPr>
          <a:lstStyle>
            <a:lvl1pPr algn="ctr">
              <a:defRPr sz="4400" baseline="0">
                <a:solidFill>
                  <a:srgbClr val="5DC1FF"/>
                </a:solidFill>
                <a:latin typeface="Garamond" panose="02020404030301010803" pitchFamily="18" charset="0"/>
              </a:defRPr>
            </a:lvl1pPr>
          </a:lstStyle>
          <a:p>
            <a:r>
              <a:rPr lang="en-US" dirty="0"/>
              <a:t>“ Start by doing what’s necessary; then do what’s possible; suddenly you are doing the impossible.”</a:t>
            </a:r>
            <a:br>
              <a:rPr lang="en-US" dirty="0"/>
            </a:br>
            <a:endParaRPr lang="en-US" dirty="0"/>
          </a:p>
        </p:txBody>
      </p:sp>
      <p:sp>
        <p:nvSpPr>
          <p:cNvPr id="7" name="TextBox 6"/>
          <p:cNvSpPr txBox="1"/>
          <p:nvPr userDrawn="1"/>
        </p:nvSpPr>
        <p:spPr>
          <a:xfrm>
            <a:off x="6705600" y="4876800"/>
            <a:ext cx="4368800" cy="369332"/>
          </a:xfrm>
          <a:prstGeom prst="rect">
            <a:avLst/>
          </a:prstGeom>
          <a:noFill/>
        </p:spPr>
        <p:txBody>
          <a:bodyPr wrap="square" rtlCol="0">
            <a:spAutoFit/>
          </a:bodyPr>
          <a:lstStyle/>
          <a:p>
            <a:pPr algn="r" defTabSz="914377">
              <a:defRPr/>
            </a:pPr>
            <a:r>
              <a:rPr lang="en-US" sz="1800" i="1" dirty="0">
                <a:solidFill>
                  <a:srgbClr val="5DC1FF"/>
                </a:solidFill>
                <a:cs typeface="Arial"/>
                <a:sym typeface="Arial"/>
              </a:rPr>
              <a:t>Francis of Assisi</a:t>
            </a:r>
          </a:p>
        </p:txBody>
      </p:sp>
    </p:spTree>
    <p:extLst>
      <p:ext uri="{BB962C8B-B14F-4D97-AF65-F5344CB8AC3E}">
        <p14:creationId xmlns:p14="http://schemas.microsoft.com/office/powerpoint/2010/main" val="557135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809368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94566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78323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72859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152400"/>
            <a:ext cx="10871200" cy="990600"/>
          </a:xfrm>
        </p:spPr>
        <p:txBody>
          <a:bodyPr>
            <a:normAutofit/>
          </a:bodyPr>
          <a:lstStyle>
            <a:lvl1pPr algn="ctr">
              <a:defRPr sz="3600" b="1">
                <a:solidFill>
                  <a:schemeClr val="tx1"/>
                </a:solidFill>
              </a:defRPr>
            </a:lvl1pPr>
          </a:lstStyle>
          <a:p>
            <a:r>
              <a:rPr lang="en-US" dirty="0" smtClean="0"/>
              <a:t>Click to edit Master title style</a:t>
            </a:r>
            <a:endParaRPr lang="en-US" dirty="0"/>
          </a:p>
        </p:txBody>
      </p:sp>
      <p:sp>
        <p:nvSpPr>
          <p:cNvPr id="8" name="Content Placeholder 7"/>
          <p:cNvSpPr>
            <a:spLocks noGrp="1"/>
          </p:cNvSpPr>
          <p:nvPr>
            <p:ph sz="quarter" idx="13"/>
          </p:nvPr>
        </p:nvSpPr>
        <p:spPr>
          <a:xfrm>
            <a:off x="816864" y="1524000"/>
            <a:ext cx="10871200" cy="44958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908467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42302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78641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32304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14877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513824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6A6C207-0DA7-4152-9219-B4FE485FA086}" type="datetimeFigureOut">
              <a:rPr lang="en-US" smtClean="0">
                <a:solidFill>
                  <a:prstClr val="black">
                    <a:tint val="75000"/>
                  </a:prstClr>
                </a:solidFill>
              </a:rPr>
              <a:pPr/>
              <a:t>12/12/2017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B60EF04-BDA2-4750-B959-BDB0ACACE10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85972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1"/>
            <a:ext cx="11360800" cy="1356967"/>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735416"/>
            <a:ext cx="11360800" cy="45552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extLst>
      <p:ext uri="{BB962C8B-B14F-4D97-AF65-F5344CB8AC3E}">
        <p14:creationId xmlns:p14="http://schemas.microsoft.com/office/powerpoint/2010/main" val="5820403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3" name="Rectangle 2"/>
          <p:cNvSpPr/>
          <p:nvPr/>
        </p:nvSpPr>
        <p:spPr>
          <a:xfrm>
            <a:off x="0" y="5970589"/>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8F8F8"/>
              </a:solidFill>
              <a:sym typeface="Arial"/>
            </a:endParaRPr>
          </a:p>
        </p:txBody>
      </p:sp>
      <p:pic>
        <p:nvPicPr>
          <p:cNvPr id="4" name="Picture 1"/>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83315"/>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FWV_CMYK_R_sm"/>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12801" y="762000"/>
            <a:ext cx="4210051"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itle 7"/>
          <p:cNvSpPr>
            <a:spLocks noGrp="1"/>
          </p:cNvSpPr>
          <p:nvPr>
            <p:ph type="ctrTitle"/>
          </p:nvPr>
        </p:nvSpPr>
        <p:spPr>
          <a:xfrm>
            <a:off x="609600" y="1828800"/>
            <a:ext cx="10363200" cy="1524000"/>
          </a:xfrm>
        </p:spPr>
        <p:txBody>
          <a:bodyPr anchor="b">
            <a:normAutofit/>
          </a:bodyPr>
          <a:lstStyle>
            <a:lvl1pPr algn="l">
              <a:defRPr sz="3600" b="0" cap="all" baseline="0">
                <a:solidFill>
                  <a:schemeClr val="tx1"/>
                </a:solidFill>
                <a:latin typeface="Arial Black"/>
                <a:cs typeface="Arial Black"/>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54115322"/>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152400"/>
            <a:ext cx="10871200" cy="990600"/>
          </a:xfrm>
        </p:spPr>
        <p:txBody>
          <a:bodyPr>
            <a:normAutofit/>
          </a:bodyPr>
          <a:lstStyle>
            <a:lvl1pPr algn="ctr">
              <a:defRPr sz="3600" b="1">
                <a:solidFill>
                  <a:schemeClr val="tx1"/>
                </a:solidFill>
              </a:defRPr>
            </a:lvl1pPr>
          </a:lstStyle>
          <a:p>
            <a:r>
              <a:rPr lang="en-US" dirty="0" smtClean="0"/>
              <a:t>Click to edit Master title style</a:t>
            </a:r>
            <a:endParaRPr lang="en-US" dirty="0"/>
          </a:p>
        </p:txBody>
      </p:sp>
      <p:sp>
        <p:nvSpPr>
          <p:cNvPr id="8" name="Content Placeholder 7"/>
          <p:cNvSpPr>
            <a:spLocks noGrp="1"/>
          </p:cNvSpPr>
          <p:nvPr>
            <p:ph sz="quarter" idx="13"/>
          </p:nvPr>
        </p:nvSpPr>
        <p:spPr>
          <a:xfrm>
            <a:off x="816864" y="1524000"/>
            <a:ext cx="10871200" cy="44958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249737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and 2 Content">
    <p:spTree>
      <p:nvGrpSpPr>
        <p:cNvPr id="1" name=""/>
        <p:cNvGrpSpPr/>
        <p:nvPr/>
      </p:nvGrpSpPr>
      <p:grpSpPr>
        <a:xfrm>
          <a:off x="0" y="0"/>
          <a:ext cx="0" cy="0"/>
          <a:chOff x="0" y="0"/>
          <a:chExt cx="0" cy="0"/>
        </a:xfrm>
      </p:grpSpPr>
      <p:sp>
        <p:nvSpPr>
          <p:cNvPr id="2" name="Rectangle 2"/>
          <p:cNvSpPr>
            <a:spLocks noGrp="1"/>
          </p:cNvSpPr>
          <p:nvPr>
            <p:ph type="title"/>
          </p:nvPr>
        </p:nvSpPr>
        <p:spPr>
          <a:xfrm>
            <a:off x="812800" y="228600"/>
            <a:ext cx="10871200" cy="990600"/>
          </a:xfrm>
        </p:spPr>
        <p:txBody>
          <a:bodyPr/>
          <a:lstStyle>
            <a:lvl1pPr algn="ctr">
              <a:defRPr sz="3600" b="1">
                <a:solidFill>
                  <a:schemeClr val="tx1"/>
                </a:solidFill>
              </a:defRPr>
            </a:lvl1pPr>
          </a:lstStyle>
          <a:p>
            <a:r>
              <a:rPr lang="en-US" noProof="1" smtClean="0"/>
              <a:t>Click to edit Master title style</a:t>
            </a:r>
            <a:endParaRPr lang="en-US" dirty="0"/>
          </a:p>
        </p:txBody>
      </p:sp>
      <p:sp>
        <p:nvSpPr>
          <p:cNvPr id="3" name="Rectangle 3"/>
          <p:cNvSpPr>
            <a:spLocks noGrp="1"/>
          </p:cNvSpPr>
          <p:nvPr>
            <p:ph sz="half" idx="1"/>
          </p:nvPr>
        </p:nvSpPr>
        <p:spPr>
          <a:xfrm>
            <a:off x="609600" y="1600201"/>
            <a:ext cx="5384800" cy="45259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
        <p:nvSpPr>
          <p:cNvPr id="4" name="Rectangle 4"/>
          <p:cNvSpPr>
            <a:spLocks noGrp="1"/>
          </p:cNvSpPr>
          <p:nvPr>
            <p:ph sz="half" idx="2"/>
          </p:nvPr>
        </p:nvSpPr>
        <p:spPr>
          <a:xfrm>
            <a:off x="6197600" y="1600201"/>
            <a:ext cx="5384800" cy="45259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Tree>
    <p:extLst>
      <p:ext uri="{BB962C8B-B14F-4D97-AF65-F5344CB8AC3E}">
        <p14:creationId xmlns:p14="http://schemas.microsoft.com/office/powerpoint/2010/main" val="2157936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itle and 2 Content">
    <p:spTree>
      <p:nvGrpSpPr>
        <p:cNvPr id="1" name=""/>
        <p:cNvGrpSpPr/>
        <p:nvPr/>
      </p:nvGrpSpPr>
      <p:grpSpPr>
        <a:xfrm>
          <a:off x="0" y="0"/>
          <a:ext cx="0" cy="0"/>
          <a:chOff x="0" y="0"/>
          <a:chExt cx="0" cy="0"/>
        </a:xfrm>
      </p:grpSpPr>
      <p:sp>
        <p:nvSpPr>
          <p:cNvPr id="2" name="Rectangle 2"/>
          <p:cNvSpPr>
            <a:spLocks noGrp="1"/>
          </p:cNvSpPr>
          <p:nvPr>
            <p:ph type="title"/>
          </p:nvPr>
        </p:nvSpPr>
        <p:spPr>
          <a:xfrm>
            <a:off x="812800" y="228600"/>
            <a:ext cx="10871200" cy="990600"/>
          </a:xfrm>
        </p:spPr>
        <p:txBody>
          <a:bodyPr/>
          <a:lstStyle>
            <a:lvl1pPr algn="ctr">
              <a:defRPr sz="3600" b="1">
                <a:solidFill>
                  <a:schemeClr val="tx1"/>
                </a:solidFill>
              </a:defRPr>
            </a:lvl1pPr>
          </a:lstStyle>
          <a:p>
            <a:r>
              <a:rPr lang="en-US" noProof="1" smtClean="0"/>
              <a:t>Click to edit Master title style</a:t>
            </a:r>
            <a:endParaRPr lang="en-US" dirty="0"/>
          </a:p>
        </p:txBody>
      </p:sp>
      <p:sp>
        <p:nvSpPr>
          <p:cNvPr id="3" name="Rectangle 3"/>
          <p:cNvSpPr>
            <a:spLocks noGrp="1"/>
          </p:cNvSpPr>
          <p:nvPr>
            <p:ph sz="half" idx="1"/>
          </p:nvPr>
        </p:nvSpPr>
        <p:spPr>
          <a:xfrm>
            <a:off x="609600" y="1600201"/>
            <a:ext cx="5384800" cy="45259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
        <p:nvSpPr>
          <p:cNvPr id="4" name="Rectangle 4"/>
          <p:cNvSpPr>
            <a:spLocks noGrp="1"/>
          </p:cNvSpPr>
          <p:nvPr>
            <p:ph sz="half" idx="2"/>
          </p:nvPr>
        </p:nvSpPr>
        <p:spPr>
          <a:xfrm>
            <a:off x="6197600" y="1600201"/>
            <a:ext cx="5384800" cy="452596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dirty="0"/>
          </a:p>
        </p:txBody>
      </p:sp>
    </p:spTree>
    <p:extLst>
      <p:ext uri="{BB962C8B-B14F-4D97-AF65-F5344CB8AC3E}">
        <p14:creationId xmlns:p14="http://schemas.microsoft.com/office/powerpoint/2010/main" val="42485003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Rectangle 2"/>
          <p:cNvSpPr>
            <a:spLocks noGrp="1"/>
          </p:cNvSpPr>
          <p:nvPr>
            <p:ph type="title"/>
          </p:nvPr>
        </p:nvSpPr>
        <p:spPr>
          <a:xfrm>
            <a:off x="812800" y="457200"/>
            <a:ext cx="10871200" cy="990600"/>
          </a:xfrm>
        </p:spPr>
        <p:txBody>
          <a:bodyPr/>
          <a:lstStyle/>
          <a:p>
            <a:r>
              <a:rPr lang="en-US" noProof="1" smtClean="0"/>
              <a:t>Click to edit Master title style</a:t>
            </a:r>
            <a:endParaRPr lang="en-US" dirty="0"/>
          </a:p>
        </p:txBody>
      </p:sp>
      <p:sp>
        <p:nvSpPr>
          <p:cNvPr id="3" name="Rectangle 3"/>
          <p:cNvSpPr>
            <a:spLocks noGrp="1"/>
          </p:cNvSpPr>
          <p:nvPr>
            <p:ph type="body" sz="half" idx="1"/>
          </p:nvPr>
        </p:nvSpPr>
        <p:spPr>
          <a:xfrm>
            <a:off x="609600" y="1600201"/>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
        <p:nvSpPr>
          <p:cNvPr id="4" name="Rectangle 4"/>
          <p:cNvSpPr>
            <a:spLocks noGrp="1"/>
          </p:cNvSpPr>
          <p:nvPr>
            <p:ph type="body" sz="half" idx="2"/>
          </p:nvPr>
        </p:nvSpPr>
        <p:spPr>
          <a:xfrm>
            <a:off x="6197600" y="1600201"/>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Tree>
    <p:extLst>
      <p:ext uri="{BB962C8B-B14F-4D97-AF65-F5344CB8AC3E}">
        <p14:creationId xmlns:p14="http://schemas.microsoft.com/office/powerpoint/2010/main" val="23459312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83315"/>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r>
              <a:rPr lang="en-US">
                <a:solidFill>
                  <a:srgbClr val="000000"/>
                </a:solidFill>
              </a:rPr>
              <a:t>‹#›</a:t>
            </a:r>
          </a:p>
        </p:txBody>
      </p:sp>
      <p:sp>
        <p:nvSpPr>
          <p:cNvPr id="4" name="Footer Placeholder 2"/>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Slide Number Placeholder 3"/>
          <p:cNvSpPr>
            <a:spLocks noGrp="1"/>
          </p:cNvSpPr>
          <p:nvPr>
            <p:ph type="sldNum" sz="quarter" idx="12"/>
          </p:nvPr>
        </p:nvSpPr>
        <p:spPr>
          <a:xfrm>
            <a:off x="0" y="6248400"/>
            <a:ext cx="711200" cy="381000"/>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pPr fontAlgn="base">
              <a:spcBef>
                <a:spcPct val="0"/>
              </a:spcBef>
              <a:spcAft>
                <a:spcPct val="0"/>
              </a:spcAft>
            </a:pPr>
            <a:fld id="{2A64C0D4-D936-445B-A4AD-D0CB7313DAB7}" type="slidenum">
              <a:rPr lang="en-US" altLang="en-US" sz="1800">
                <a:solidFill>
                  <a:srgbClr val="000000"/>
                </a:solidFill>
                <a:cs typeface="Arial" panose="020B0604020202020204" pitchFamily="34" charset="0"/>
                <a:sym typeface="Arial"/>
              </a:rPr>
              <a:pPr fontAlgn="base">
                <a:spcBef>
                  <a:spcPct val="0"/>
                </a:spcBef>
                <a:spcAft>
                  <a:spcPct val="0"/>
                </a:spcAft>
              </a:pPr>
              <a:t>‹#›</a:t>
            </a:fld>
            <a:endParaRPr lang="en-US" altLang="en-US" sz="1800">
              <a:solidFill>
                <a:srgbClr val="000000"/>
              </a:solidFill>
              <a:cs typeface="Arial" panose="020B0604020202020204" pitchFamily="34" charset="0"/>
              <a:sym typeface="Arial"/>
            </a:endParaRPr>
          </a:p>
        </p:txBody>
      </p:sp>
    </p:spTree>
    <p:extLst>
      <p:ext uri="{BB962C8B-B14F-4D97-AF65-F5344CB8AC3E}">
        <p14:creationId xmlns:p14="http://schemas.microsoft.com/office/powerpoint/2010/main" val="2137410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Oval 3"/>
          <p:cNvSpPr/>
          <p:nvPr/>
        </p:nvSpPr>
        <p:spPr>
          <a:xfrm>
            <a:off x="1228577" y="1413803"/>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endParaRPr lang="en-US" sz="1800">
              <a:solidFill>
                <a:prstClr val="black"/>
              </a:solidFill>
              <a:sym typeface="Arial"/>
            </a:endParaRPr>
          </a:p>
        </p:txBody>
      </p:sp>
      <p:sp>
        <p:nvSpPr>
          <p:cNvPr id="5" name="Oval 4"/>
          <p:cNvSpPr/>
          <p:nvPr/>
        </p:nvSpPr>
        <p:spPr>
          <a:xfrm>
            <a:off x="1543052" y="1344615"/>
            <a:ext cx="84667"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endParaRPr lang="en-US" sz="1800">
              <a:solidFill>
                <a:prstClr val="black"/>
              </a:solidFill>
              <a:sym typeface="Arial"/>
            </a:endParaRPr>
          </a:p>
        </p:txBody>
      </p:sp>
      <p:sp>
        <p:nvSpPr>
          <p:cNvPr id="14" name="Title 13"/>
          <p:cNvSpPr>
            <a:spLocks noGrp="1"/>
          </p:cNvSpPr>
          <p:nvPr>
            <p:ph type="ctrTitle"/>
          </p:nvPr>
        </p:nvSpPr>
        <p:spPr>
          <a:xfrm>
            <a:off x="1910080" y="359897"/>
            <a:ext cx="987552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910080" y="1850064"/>
            <a:ext cx="9875520" cy="1752600"/>
          </a:xfrm>
        </p:spPr>
        <p:txBody>
          <a:bodyPr tIns="0"/>
          <a:lstStyle>
            <a:lvl1pPr marL="27431" indent="0" algn="l">
              <a:buNone/>
              <a:defRPr sz="2600">
                <a:solidFill>
                  <a:schemeClr val="tx2">
                    <a:shade val="30000"/>
                    <a:satMod val="150000"/>
                  </a:schemeClr>
                </a:solidFill>
              </a:defRPr>
            </a:lvl1pPr>
            <a:lvl2pPr marL="457189" indent="0" algn="ctr">
              <a:buNone/>
            </a:lvl2pPr>
            <a:lvl3pPr marL="914377" indent="0" algn="ctr">
              <a:buNone/>
            </a:lvl3pPr>
            <a:lvl4pPr marL="1371566" indent="0" algn="ctr">
              <a:buNone/>
            </a:lvl4pPr>
            <a:lvl5pPr marL="1828754" indent="0" algn="ctr">
              <a:buNone/>
            </a:lvl5pPr>
            <a:lvl6pPr marL="2285943" indent="0" algn="ctr">
              <a:buNone/>
            </a:lvl6pPr>
            <a:lvl7pPr marL="2743131" indent="0" algn="ctr">
              <a:buNone/>
            </a:lvl7pPr>
            <a:lvl8pPr marL="3200320" indent="0" algn="ctr">
              <a:buNone/>
            </a:lvl8pPr>
            <a:lvl9pPr marL="3657509"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GB">
              <a:solidFill>
                <a:srgbClr val="000000"/>
              </a:solidFill>
            </a:endParaRPr>
          </a:p>
        </p:txBody>
      </p:sp>
      <p:sp>
        <p:nvSpPr>
          <p:cNvPr id="7" name="Footer Placeholder 19"/>
          <p:cNvSpPr>
            <a:spLocks noGrp="1"/>
          </p:cNvSpPr>
          <p:nvPr>
            <p:ph type="ftr" sz="quarter" idx="11"/>
          </p:nvPr>
        </p:nvSpPr>
        <p:spPr/>
        <p:txBody>
          <a:bodyPr/>
          <a:lstStyle>
            <a:lvl1pPr>
              <a:defRPr/>
            </a:lvl1pPr>
            <a:extLst/>
          </a:lstStyle>
          <a:p>
            <a:pPr>
              <a:defRPr/>
            </a:pPr>
            <a:endParaRPr lang="en-GB">
              <a:solidFill>
                <a:srgbClr val="000000"/>
              </a:solidFill>
            </a:endParaRPr>
          </a:p>
        </p:txBody>
      </p:sp>
      <p:sp>
        <p:nvSpPr>
          <p:cNvPr id="8" name="Slide Number Placeholder 9"/>
          <p:cNvSpPr>
            <a:spLocks noGrp="1"/>
          </p:cNvSpPr>
          <p:nvPr>
            <p:ph type="sldNum" sz="quarter" idx="12"/>
          </p:nvPr>
        </p:nvSpPr>
        <p:spPr>
          <a:xfrm>
            <a:off x="11485033" y="6305549"/>
            <a:ext cx="609600" cy="476251"/>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fld id="{3439304A-E38E-4F36-94FA-20673C6BDC23}" type="slidenum">
              <a:rPr lang="en-GB" altLang="en-US" sz="1800">
                <a:solidFill>
                  <a:prstClr val="black"/>
                </a:solidFill>
                <a:cs typeface="Arial" panose="020B0604020202020204" pitchFamily="34" charset="0"/>
                <a:sym typeface="Arial"/>
              </a:rPr>
              <a:pPr fontAlgn="base">
                <a:spcBef>
                  <a:spcPct val="0"/>
                </a:spcBef>
                <a:spcAft>
                  <a:spcPct val="0"/>
                </a:spcAft>
              </a:pPr>
              <a:t>‹#›</a:t>
            </a:fld>
            <a:endParaRPr lang="en-GB" altLang="en-US" sz="1800">
              <a:solidFill>
                <a:prstClr val="black"/>
              </a:solidFill>
              <a:cs typeface="Arial" panose="020B0604020202020204" pitchFamily="34" charset="0"/>
              <a:sym typeface="Arial"/>
            </a:endParaRPr>
          </a:p>
        </p:txBody>
      </p:sp>
    </p:spTree>
    <p:extLst>
      <p:ext uri="{BB962C8B-B14F-4D97-AF65-F5344CB8AC3E}">
        <p14:creationId xmlns:p14="http://schemas.microsoft.com/office/powerpoint/2010/main" val="26510945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2801" cy="1143000"/>
          </a:xfrm>
        </p:spPr>
        <p:txBody>
          <a:bodyPr lIns="82296" tIns="41148" rIns="82296" bIns="41148"/>
          <a:lstStyle/>
          <a:p>
            <a:r>
              <a:rPr lang="en-US" smtClean="0"/>
              <a:t>Click to edit Master title style</a:t>
            </a:r>
            <a:endParaRPr lang="en-US"/>
          </a:p>
        </p:txBody>
      </p:sp>
      <p:sp>
        <p:nvSpPr>
          <p:cNvPr id="3" name="SmartArt Placeholder 2"/>
          <p:cNvSpPr>
            <a:spLocks noGrp="1"/>
          </p:cNvSpPr>
          <p:nvPr>
            <p:ph type="dgm" idx="1"/>
          </p:nvPr>
        </p:nvSpPr>
        <p:spPr>
          <a:xfrm>
            <a:off x="609602" y="1600201"/>
            <a:ext cx="10972801" cy="4495800"/>
          </a:xfrm>
        </p:spPr>
        <p:txBody>
          <a:bodyPr lIns="82296" tIns="41148" rIns="82296" bIns="41148"/>
          <a:lstStyle/>
          <a:p>
            <a:pPr lvl="0"/>
            <a:endParaRPr lang="en-US" noProof="0"/>
          </a:p>
        </p:txBody>
      </p:sp>
      <p:sp>
        <p:nvSpPr>
          <p:cNvPr id="4" name="Date Placeholder 3"/>
          <p:cNvSpPr>
            <a:spLocks noGrp="1"/>
          </p:cNvSpPr>
          <p:nvPr>
            <p:ph type="dt" sz="half" idx="10"/>
          </p:nvPr>
        </p:nvSpPr>
        <p:spPr>
          <a:xfrm>
            <a:off x="607486" y="6249989"/>
            <a:ext cx="2846916" cy="455612"/>
          </a:xfrm>
        </p:spPr>
        <p:txBody>
          <a:bodyPr lIns="82296" tIns="41148" rIns="82296" bIns="41148"/>
          <a:lstStyle>
            <a:lvl1pPr>
              <a:defRPr/>
            </a:lvl1pPr>
          </a:lstStyle>
          <a:p>
            <a:pPr>
              <a:defRPr/>
            </a:pPr>
            <a:fld id="{CA479544-758F-4060-8A52-78DD6FFD7A27}" type="datetime1">
              <a:rPr lang="en-US">
                <a:solidFill>
                  <a:srgbClr val="000000"/>
                </a:solidFill>
              </a:rPr>
              <a:pPr>
                <a:defRPr/>
              </a:pPr>
              <a:t>12/12/2017</a:t>
            </a:fld>
            <a:endParaRPr lang="en-US">
              <a:solidFill>
                <a:srgbClr val="000000"/>
              </a:solidFill>
            </a:endParaRPr>
          </a:p>
        </p:txBody>
      </p:sp>
      <p:sp>
        <p:nvSpPr>
          <p:cNvPr id="5" name="Footer Placeholder 4"/>
          <p:cNvSpPr>
            <a:spLocks noGrp="1"/>
          </p:cNvSpPr>
          <p:nvPr>
            <p:ph type="ftr" sz="quarter" idx="11"/>
          </p:nvPr>
        </p:nvSpPr>
        <p:spPr/>
        <p:txBody>
          <a:bodyPr lIns="82296" tIns="41148" rIns="82296" bIns="41148"/>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11485033" y="6305549"/>
            <a:ext cx="609600" cy="476251"/>
          </a:xfrm>
          <a:prstGeom prst="rect">
            <a:avLst/>
          </a:prstGeom>
        </p:spPr>
        <p:txBody>
          <a:bodyPr vert="horz" wrap="square" lIns="82296" tIns="41148" rIns="82296" bIns="41148" numCol="1" anchor="t" anchorCtr="0" compatLnSpc="1">
            <a:prstTxWarp prst="textNoShape">
              <a:avLst/>
            </a:prstTxWarp>
          </a:bodyPr>
          <a:lstStyle>
            <a:lvl1pPr>
              <a:defRPr/>
            </a:lvl1pPr>
          </a:lstStyle>
          <a:p>
            <a:pPr fontAlgn="base">
              <a:spcBef>
                <a:spcPct val="0"/>
              </a:spcBef>
              <a:spcAft>
                <a:spcPct val="0"/>
              </a:spcAft>
            </a:pPr>
            <a:fld id="{D4C8420D-E733-46CB-9C92-9D134EFCBFA0}" type="slidenum">
              <a:rPr lang="en-US" altLang="en-US" sz="1800">
                <a:solidFill>
                  <a:prstClr val="black"/>
                </a:solidFill>
                <a:cs typeface="Arial" panose="020B0604020202020204" pitchFamily="34" charset="0"/>
                <a:sym typeface="Arial"/>
              </a:rPr>
              <a:pPr fontAlgn="base">
                <a:spcBef>
                  <a:spcPct val="0"/>
                </a:spcBef>
                <a:spcAft>
                  <a:spcPct val="0"/>
                </a:spcAft>
              </a:pPr>
              <a:t>‹#›</a:t>
            </a:fld>
            <a:endParaRPr lang="en-US" altLang="en-US" sz="1800">
              <a:solidFill>
                <a:prstClr val="black"/>
              </a:solidFill>
              <a:cs typeface="Arial" panose="020B0604020202020204" pitchFamily="34" charset="0"/>
              <a:sym typeface="Arial"/>
            </a:endParaRPr>
          </a:p>
        </p:txBody>
      </p:sp>
    </p:spTree>
    <p:extLst>
      <p:ext uri="{BB962C8B-B14F-4D97-AF65-F5344CB8AC3E}">
        <p14:creationId xmlns:p14="http://schemas.microsoft.com/office/powerpoint/2010/main" val="5070513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82801"/>
            <a:ext cx="10972800" cy="612775"/>
          </a:xfrm>
          <a:prstGeom prst="rect">
            <a:avLst/>
          </a:prstGeom>
        </p:spPr>
        <p:txBody>
          <a:bodyPr>
            <a:normAutofit/>
          </a:bodyPr>
          <a:lstStyle>
            <a:lvl1pPr>
              <a:defRPr sz="3200"/>
            </a:lvl1pPr>
          </a:lstStyle>
          <a:p>
            <a:r>
              <a:rPr lang="en-US" dirty="0" smtClean="0"/>
              <a:t>Click to Edit Master Title Style</a:t>
            </a:r>
            <a:endParaRPr lang="en-US" dirty="0"/>
          </a:p>
        </p:txBody>
      </p:sp>
      <p:sp>
        <p:nvSpPr>
          <p:cNvPr id="3" name="Slide Number Placeholder 5"/>
          <p:cNvSpPr>
            <a:spLocks noGrp="1"/>
          </p:cNvSpPr>
          <p:nvPr>
            <p:ph type="sldNum" sz="quarter" idx="4"/>
          </p:nvPr>
        </p:nvSpPr>
        <p:spPr>
          <a:xfrm>
            <a:off x="0" y="6492876"/>
            <a:ext cx="711200" cy="365125"/>
          </a:xfrm>
          <a:prstGeom prst="rect">
            <a:avLst/>
          </a:prstGeom>
        </p:spPr>
        <p:txBody>
          <a:bodyPr/>
          <a:lstStyle>
            <a:lvl1pPr>
              <a:defRPr sz="1200" b="1">
                <a:solidFill>
                  <a:schemeClr val="bg1"/>
                </a:solidFill>
                <a:latin typeface="+mn-lt"/>
              </a:defRPr>
            </a:lvl1pPr>
          </a:lstStyle>
          <a:p>
            <a:pPr fontAlgn="base">
              <a:spcBef>
                <a:spcPct val="0"/>
              </a:spcBef>
              <a:spcAft>
                <a:spcPct val="0"/>
              </a:spcAft>
            </a:pPr>
            <a:fld id="{BB801B3E-78CE-EB4D-B669-60AC641F9F30}" type="slidenum">
              <a:rPr lang="en-US" smtClean="0">
                <a:solidFill>
                  <a:srgbClr val="F8F8F8"/>
                </a:solidFill>
                <a:cs typeface="Arial"/>
                <a:sym typeface="Arial"/>
              </a:rPr>
              <a:pPr fontAlgn="base">
                <a:spcBef>
                  <a:spcPct val="0"/>
                </a:spcBef>
                <a:spcAft>
                  <a:spcPct val="0"/>
                </a:spcAft>
              </a:pPr>
              <a:t>‹#›</a:t>
            </a:fld>
            <a:endParaRPr lang="en-US" dirty="0">
              <a:solidFill>
                <a:srgbClr val="F8F8F8"/>
              </a:solidFill>
              <a:cs typeface="Arial"/>
              <a:sym typeface="Arial"/>
            </a:endParaRPr>
          </a:p>
        </p:txBody>
      </p:sp>
    </p:spTree>
    <p:extLst>
      <p:ext uri="{BB962C8B-B14F-4D97-AF65-F5344CB8AC3E}">
        <p14:creationId xmlns:p14="http://schemas.microsoft.com/office/powerpoint/2010/main" val="52039011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468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pic>
        <p:nvPicPr>
          <p:cNvPr id="3" name="Picture 2" descr="Background-5.psd"/>
          <p:cNvPicPr>
            <a:picLocks noChangeAspect="1"/>
          </p:cNvPicPr>
          <p:nvPr userDrawn="1"/>
        </p:nvPicPr>
        <p:blipFill>
          <a:blip r:embed="rId2" cstate="print"/>
          <a:srcRect l="605" t="80635"/>
          <a:stretch>
            <a:fillRect/>
          </a:stretch>
        </p:blipFill>
        <p:spPr>
          <a:xfrm>
            <a:off x="-3556" y="5541191"/>
            <a:ext cx="12212157" cy="1341715"/>
          </a:xfrm>
          <a:prstGeom prst="rect">
            <a:avLst/>
          </a:prstGeom>
        </p:spPr>
      </p:pic>
    </p:spTree>
    <p:extLst>
      <p:ext uri="{BB962C8B-B14F-4D97-AF65-F5344CB8AC3E}">
        <p14:creationId xmlns:p14="http://schemas.microsoft.com/office/powerpoint/2010/main" val="2617266451"/>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26533" y="95253"/>
            <a:ext cx="10972800" cy="61277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401535086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26533" y="95253"/>
            <a:ext cx="10972800" cy="61277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604918142"/>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26533" y="95253"/>
            <a:ext cx="10972800" cy="61277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113862648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Rectangle 2"/>
          <p:cNvSpPr>
            <a:spLocks noGrp="1"/>
          </p:cNvSpPr>
          <p:nvPr>
            <p:ph type="title"/>
          </p:nvPr>
        </p:nvSpPr>
        <p:spPr>
          <a:xfrm>
            <a:off x="812800" y="457200"/>
            <a:ext cx="10871200" cy="990600"/>
          </a:xfrm>
        </p:spPr>
        <p:txBody>
          <a:bodyPr/>
          <a:lstStyle/>
          <a:p>
            <a:r>
              <a:rPr lang="en-US" noProof="1" smtClean="0"/>
              <a:t>Click to edit Master title style</a:t>
            </a:r>
            <a:endParaRPr lang="en-US" dirty="0"/>
          </a:p>
        </p:txBody>
      </p:sp>
      <p:sp>
        <p:nvSpPr>
          <p:cNvPr id="3" name="Rectangle 3"/>
          <p:cNvSpPr>
            <a:spLocks noGrp="1"/>
          </p:cNvSpPr>
          <p:nvPr>
            <p:ph type="body" sz="half" idx="1"/>
          </p:nvPr>
        </p:nvSpPr>
        <p:spPr>
          <a:xfrm>
            <a:off x="609600" y="1600201"/>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
        <p:nvSpPr>
          <p:cNvPr id="4" name="Rectangle 4"/>
          <p:cNvSpPr>
            <a:spLocks noGrp="1"/>
          </p:cNvSpPr>
          <p:nvPr>
            <p:ph type="body" sz="half" idx="2"/>
          </p:nvPr>
        </p:nvSpPr>
        <p:spPr>
          <a:xfrm>
            <a:off x="6197600" y="1600201"/>
            <a:ext cx="5384800" cy="4525963"/>
          </a:xfrm>
        </p:spPr>
        <p:txBody>
          <a:bodyPr/>
          <a:lstStyle/>
          <a:p>
            <a:pPr lvl="0"/>
            <a:r>
              <a:rPr lang="en-US" noProof="1" smtClean="0"/>
              <a:t>Click to edit Master text styles</a:t>
            </a:r>
          </a:p>
          <a:p>
            <a:pPr lvl="1"/>
            <a:r>
              <a:rPr lang="en-US" noProof="1" smtClean="0"/>
              <a:t>Second level</a:t>
            </a:r>
          </a:p>
          <a:p>
            <a:pPr lvl="2"/>
            <a:r>
              <a:rPr lang="en-US" noProof="1" smtClean="0"/>
              <a:t>Third level</a:t>
            </a:r>
          </a:p>
          <a:p>
            <a:pPr lvl="3"/>
            <a:r>
              <a:rPr lang="en-US" noProof="1" smtClean="0"/>
              <a:t>Fourth level</a:t>
            </a:r>
          </a:p>
          <a:p>
            <a:pPr lvl="4"/>
            <a:r>
              <a:rPr lang="en-US" noProof="1" smtClean="0"/>
              <a:t>Fifth level</a:t>
            </a:r>
            <a:endParaRPr lang="en-US"/>
          </a:p>
        </p:txBody>
      </p:sp>
    </p:spTree>
    <p:extLst>
      <p:ext uri="{BB962C8B-B14F-4D97-AF65-F5344CB8AC3E}">
        <p14:creationId xmlns:p14="http://schemas.microsoft.com/office/powerpoint/2010/main" val="10148576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26533" y="95253"/>
            <a:ext cx="10972800" cy="61277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84523895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257800"/>
            <a:ext cx="10972800" cy="1212851"/>
          </a:xfrm>
        </p:spPr>
        <p:txBody>
          <a:bodyPr>
            <a:noAutofit/>
          </a:bodyPr>
          <a:lstStyle>
            <a:lvl1pPr algn="l">
              <a:defRPr sz="3600" b="1">
                <a:solidFill>
                  <a:schemeClr val="bg1"/>
                </a:solidFill>
                <a:effectLst>
                  <a:outerShdw blurRad="38100" dist="38100" dir="2700000" algn="tl">
                    <a:srgbClr val="000000">
                      <a:alpha val="43137"/>
                    </a:srgbClr>
                  </a:outerShdw>
                </a:effectLst>
                <a:latin typeface="+mn-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079188"/>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5257800"/>
            <a:ext cx="10972800" cy="1212851"/>
          </a:xfrm>
        </p:spPr>
        <p:txBody>
          <a:bodyPr>
            <a:noAutofit/>
          </a:bodyPr>
          <a:lstStyle>
            <a:lvl1pPr algn="l">
              <a:defRPr sz="3600" b="1">
                <a:solidFill>
                  <a:schemeClr val="bg1"/>
                </a:solidFill>
                <a:effectLst>
                  <a:outerShdw blurRad="38100" dist="38100" dir="2700000" algn="tl">
                    <a:srgbClr val="000000">
                      <a:alpha val="43137"/>
                    </a:srgbClr>
                  </a:outerShdw>
                </a:effectLst>
                <a:latin typeface="+mn-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589093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26533" y="95253"/>
            <a:ext cx="10972800" cy="612775"/>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4141602237"/>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461557"/>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2" name="Picture 9"/>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183314"/>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r>
              <a:rPr lang="en-US">
                <a:solidFill>
                  <a:srgbClr val="000000"/>
                </a:solidFill>
              </a:rPr>
              <a:t>‹#›</a:t>
            </a:r>
          </a:p>
        </p:txBody>
      </p:sp>
      <p:sp>
        <p:nvSpPr>
          <p:cNvPr id="4" name="Footer Placeholder 2"/>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5" name="Slide Number Placeholder 3"/>
          <p:cNvSpPr>
            <a:spLocks noGrp="1"/>
          </p:cNvSpPr>
          <p:nvPr>
            <p:ph type="sldNum" sz="quarter" idx="12"/>
          </p:nvPr>
        </p:nvSpPr>
        <p:spPr>
          <a:xfrm>
            <a:off x="0" y="6248400"/>
            <a:ext cx="711200" cy="381000"/>
          </a:xfrm>
          <a:prstGeom prst="rect">
            <a:avLst/>
          </a:prstGeom>
        </p:spPr>
        <p:txBody>
          <a:bodyPr vert="horz" wrap="square" lIns="91440" tIns="45720" rIns="91440" bIns="45720" numCol="1" anchor="t" anchorCtr="0" compatLnSpc="1">
            <a:prstTxWarp prst="textNoShape">
              <a:avLst/>
            </a:prstTxWarp>
          </a:bodyPr>
          <a:lstStyle>
            <a:lvl1pPr>
              <a:defRPr>
                <a:solidFill>
                  <a:schemeClr val="tx2"/>
                </a:solidFill>
              </a:defRPr>
            </a:lvl1pPr>
          </a:lstStyle>
          <a:p>
            <a:pPr fontAlgn="base">
              <a:spcBef>
                <a:spcPct val="0"/>
              </a:spcBef>
              <a:spcAft>
                <a:spcPct val="0"/>
              </a:spcAft>
            </a:pPr>
            <a:fld id="{2A64C0D4-D936-445B-A4AD-D0CB7313DAB7}" type="slidenum">
              <a:rPr lang="en-US" altLang="en-US">
                <a:solidFill>
                  <a:srgbClr val="000000"/>
                </a:solidFill>
                <a:cs typeface="Arial" panose="020B0604020202020204" pitchFamily="34" charset="0"/>
              </a:rPr>
              <a:pPr fontAlgn="base">
                <a:spcBef>
                  <a:spcPct val="0"/>
                </a:spcBef>
                <a:spcAft>
                  <a:spcPct val="0"/>
                </a:spcAft>
              </a:pPr>
              <a:t>‹#›</a:t>
            </a:fld>
            <a:endParaRPr lang="en-US" altLang="en-US">
              <a:solidFill>
                <a:srgbClr val="000000"/>
              </a:solidFill>
              <a:cs typeface="Arial" panose="020B0604020202020204" pitchFamily="34" charset="0"/>
            </a:endParaRPr>
          </a:p>
        </p:txBody>
      </p:sp>
    </p:spTree>
    <p:extLst>
      <p:ext uri="{BB962C8B-B14F-4D97-AF65-F5344CB8AC3E}">
        <p14:creationId xmlns:p14="http://schemas.microsoft.com/office/powerpoint/2010/main" val="2584740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Oval 3"/>
          <p:cNvSpPr/>
          <p:nvPr/>
        </p:nvSpPr>
        <p:spPr>
          <a:xfrm>
            <a:off x="1228577" y="1413802"/>
            <a:ext cx="280416"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endParaRPr lang="en-US">
              <a:solidFill>
                <a:prstClr val="black"/>
              </a:solidFill>
            </a:endParaRPr>
          </a:p>
        </p:txBody>
      </p:sp>
      <p:sp>
        <p:nvSpPr>
          <p:cNvPr id="5" name="Oval 4"/>
          <p:cNvSpPr/>
          <p:nvPr/>
        </p:nvSpPr>
        <p:spPr>
          <a:xfrm>
            <a:off x="1543051" y="1344614"/>
            <a:ext cx="84667"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defRPr/>
            </a:pPr>
            <a:endParaRPr lang="en-US">
              <a:solidFill>
                <a:prstClr val="black"/>
              </a:solidFill>
            </a:endParaRPr>
          </a:p>
        </p:txBody>
      </p:sp>
      <p:sp>
        <p:nvSpPr>
          <p:cNvPr id="14" name="Title 13"/>
          <p:cNvSpPr>
            <a:spLocks noGrp="1"/>
          </p:cNvSpPr>
          <p:nvPr>
            <p:ph type="ctrTitle"/>
          </p:nvPr>
        </p:nvSpPr>
        <p:spPr>
          <a:xfrm>
            <a:off x="1910080" y="359898"/>
            <a:ext cx="9875520" cy="1472184"/>
          </a:xfrm>
        </p:spPr>
        <p:txBody>
          <a:bodyPr anchor="b"/>
          <a:lstStyle>
            <a:lvl1pPr algn="l">
              <a:defRPr/>
            </a:lvl1pPr>
            <a:extLst/>
          </a:lstStyle>
          <a:p>
            <a:r>
              <a:rPr lang="en-US" smtClean="0"/>
              <a:t>Click to edit Master title style</a:t>
            </a:r>
            <a:endParaRPr lang="en-US"/>
          </a:p>
        </p:txBody>
      </p:sp>
      <p:sp>
        <p:nvSpPr>
          <p:cNvPr id="22" name="Subtitle 21"/>
          <p:cNvSpPr>
            <a:spLocks noGrp="1"/>
          </p:cNvSpPr>
          <p:nvPr>
            <p:ph type="subTitle" idx="1"/>
          </p:nvPr>
        </p:nvSpPr>
        <p:spPr>
          <a:xfrm>
            <a:off x="1910080" y="1850064"/>
            <a:ext cx="987552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6"/>
          <p:cNvSpPr>
            <a:spLocks noGrp="1"/>
          </p:cNvSpPr>
          <p:nvPr>
            <p:ph type="dt" sz="half" idx="10"/>
          </p:nvPr>
        </p:nvSpPr>
        <p:spPr/>
        <p:txBody>
          <a:bodyPr/>
          <a:lstStyle>
            <a:lvl1pPr>
              <a:defRPr/>
            </a:lvl1pPr>
            <a:extLst/>
          </a:lstStyle>
          <a:p>
            <a:pPr>
              <a:defRPr/>
            </a:pPr>
            <a:endParaRPr lang="en-GB">
              <a:solidFill>
                <a:srgbClr val="000000"/>
              </a:solidFill>
            </a:endParaRPr>
          </a:p>
        </p:txBody>
      </p:sp>
      <p:sp>
        <p:nvSpPr>
          <p:cNvPr id="7" name="Footer Placeholder 19"/>
          <p:cNvSpPr>
            <a:spLocks noGrp="1"/>
          </p:cNvSpPr>
          <p:nvPr>
            <p:ph type="ftr" sz="quarter" idx="11"/>
          </p:nvPr>
        </p:nvSpPr>
        <p:spPr/>
        <p:txBody>
          <a:bodyPr/>
          <a:lstStyle>
            <a:lvl1pPr>
              <a:defRPr/>
            </a:lvl1pPr>
            <a:extLst/>
          </a:lstStyle>
          <a:p>
            <a:pPr>
              <a:defRPr/>
            </a:pPr>
            <a:endParaRPr lang="en-GB">
              <a:solidFill>
                <a:srgbClr val="000000"/>
              </a:solidFill>
            </a:endParaRPr>
          </a:p>
        </p:txBody>
      </p:sp>
      <p:sp>
        <p:nvSpPr>
          <p:cNvPr id="8" name="Slide Number Placeholder 9"/>
          <p:cNvSpPr>
            <a:spLocks noGrp="1"/>
          </p:cNvSpPr>
          <p:nvPr>
            <p:ph type="sldNum" sz="quarter" idx="12"/>
          </p:nvPr>
        </p:nvSpPr>
        <p:spPr>
          <a:xfrm>
            <a:off x="11485033" y="6305550"/>
            <a:ext cx="609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fontAlgn="base">
              <a:spcBef>
                <a:spcPct val="0"/>
              </a:spcBef>
              <a:spcAft>
                <a:spcPct val="0"/>
              </a:spcAft>
            </a:pPr>
            <a:fld id="{3439304A-E38E-4F36-94FA-20673C6BDC23}" type="slidenum">
              <a:rPr lang="en-GB" altLang="en-US">
                <a:solidFill>
                  <a:prstClr val="black"/>
                </a:solidFill>
                <a:cs typeface="Arial" panose="020B0604020202020204" pitchFamily="34" charset="0"/>
              </a:rPr>
              <a:pPr fontAlgn="base">
                <a:spcBef>
                  <a:spcPct val="0"/>
                </a:spcBef>
                <a:spcAft>
                  <a:spcPct val="0"/>
                </a:spcAft>
              </a:pPr>
              <a:t>‹#›</a:t>
            </a:fld>
            <a:endParaRPr lang="en-GB" altLang="en-US">
              <a:solidFill>
                <a:prstClr val="black"/>
              </a:solidFill>
              <a:cs typeface="Arial" panose="020B0604020202020204" pitchFamily="34" charset="0"/>
            </a:endParaRPr>
          </a:p>
        </p:txBody>
      </p:sp>
    </p:spTree>
    <p:extLst>
      <p:ext uri="{BB962C8B-B14F-4D97-AF65-F5344CB8AC3E}">
        <p14:creationId xmlns:p14="http://schemas.microsoft.com/office/powerpoint/2010/main" val="10418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10972801" cy="1143000"/>
          </a:xfrm>
        </p:spPr>
        <p:txBody>
          <a:bodyPr lIns="82296" tIns="41148" rIns="82296" bIns="41148"/>
          <a:lstStyle/>
          <a:p>
            <a:r>
              <a:rPr lang="en-US" smtClean="0"/>
              <a:t>Click to edit Master title style</a:t>
            </a:r>
            <a:endParaRPr lang="en-US"/>
          </a:p>
        </p:txBody>
      </p:sp>
      <p:sp>
        <p:nvSpPr>
          <p:cNvPr id="3" name="SmartArt Placeholder 2"/>
          <p:cNvSpPr>
            <a:spLocks noGrp="1"/>
          </p:cNvSpPr>
          <p:nvPr>
            <p:ph type="dgm" idx="1"/>
          </p:nvPr>
        </p:nvSpPr>
        <p:spPr>
          <a:xfrm>
            <a:off x="609601" y="1600201"/>
            <a:ext cx="10972801" cy="4495800"/>
          </a:xfrm>
        </p:spPr>
        <p:txBody>
          <a:bodyPr lIns="82296" tIns="41148" rIns="82296" bIns="41148"/>
          <a:lstStyle/>
          <a:p>
            <a:pPr lvl="0"/>
            <a:endParaRPr lang="en-US" noProof="0"/>
          </a:p>
        </p:txBody>
      </p:sp>
      <p:sp>
        <p:nvSpPr>
          <p:cNvPr id="4" name="Date Placeholder 3"/>
          <p:cNvSpPr>
            <a:spLocks noGrp="1"/>
          </p:cNvSpPr>
          <p:nvPr>
            <p:ph type="dt" sz="half" idx="10"/>
          </p:nvPr>
        </p:nvSpPr>
        <p:spPr>
          <a:xfrm>
            <a:off x="607485" y="6249988"/>
            <a:ext cx="2846916" cy="455612"/>
          </a:xfrm>
        </p:spPr>
        <p:txBody>
          <a:bodyPr lIns="82296" tIns="41148" rIns="82296" bIns="41148"/>
          <a:lstStyle>
            <a:lvl1pPr>
              <a:defRPr/>
            </a:lvl1pPr>
          </a:lstStyle>
          <a:p>
            <a:pPr>
              <a:defRPr/>
            </a:pPr>
            <a:fld id="{CA479544-758F-4060-8A52-78DD6FFD7A27}" type="datetime1">
              <a:rPr lang="en-US">
                <a:solidFill>
                  <a:srgbClr val="000000"/>
                </a:solidFill>
              </a:rPr>
              <a:pPr>
                <a:defRPr/>
              </a:pPr>
              <a:t>12/12/2017</a:t>
            </a:fld>
            <a:endParaRPr lang="en-US">
              <a:solidFill>
                <a:srgbClr val="000000"/>
              </a:solidFill>
            </a:endParaRPr>
          </a:p>
        </p:txBody>
      </p:sp>
      <p:sp>
        <p:nvSpPr>
          <p:cNvPr id="5" name="Footer Placeholder 4"/>
          <p:cNvSpPr>
            <a:spLocks noGrp="1"/>
          </p:cNvSpPr>
          <p:nvPr>
            <p:ph type="ftr" sz="quarter" idx="11"/>
          </p:nvPr>
        </p:nvSpPr>
        <p:spPr/>
        <p:txBody>
          <a:bodyPr lIns="82296" tIns="41148" rIns="82296" bIns="41148"/>
          <a:lstStyle>
            <a:lvl1pPr>
              <a:defRPr/>
            </a:lvl1p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11485033" y="6305550"/>
            <a:ext cx="609600" cy="476250"/>
          </a:xfrm>
          <a:prstGeom prst="rect">
            <a:avLst/>
          </a:prstGeom>
        </p:spPr>
        <p:txBody>
          <a:bodyPr vert="horz" wrap="square" lIns="82296" tIns="41148" rIns="82296" bIns="41148" numCol="1" anchor="t" anchorCtr="0" compatLnSpc="1">
            <a:prstTxWarp prst="textNoShape">
              <a:avLst/>
            </a:prstTxWarp>
          </a:bodyPr>
          <a:lstStyle>
            <a:lvl1pPr>
              <a:defRPr/>
            </a:lvl1pPr>
          </a:lstStyle>
          <a:p>
            <a:pPr fontAlgn="base">
              <a:spcBef>
                <a:spcPct val="0"/>
              </a:spcBef>
              <a:spcAft>
                <a:spcPct val="0"/>
              </a:spcAft>
            </a:pPr>
            <a:fld id="{D4C8420D-E733-46CB-9C92-9D134EFCBFA0}" type="slidenum">
              <a:rPr lang="en-US" altLang="en-US">
                <a:solidFill>
                  <a:prstClr val="black"/>
                </a:solidFill>
                <a:cs typeface="Arial" panose="020B0604020202020204" pitchFamily="34" charset="0"/>
              </a:rPr>
              <a:pPr fontAlgn="base">
                <a:spcBef>
                  <a:spcPct val="0"/>
                </a:spcBef>
                <a:spcAft>
                  <a:spcPct val="0"/>
                </a:spcAft>
              </a:pPr>
              <a:t>‹#›</a:t>
            </a:fld>
            <a:endParaRPr lang="en-US" altLang="en-US">
              <a:solidFill>
                <a:prstClr val="black"/>
              </a:solidFill>
              <a:cs typeface="Arial" panose="020B0604020202020204" pitchFamily="34" charset="0"/>
            </a:endParaRPr>
          </a:p>
        </p:txBody>
      </p:sp>
    </p:spTree>
    <p:extLst>
      <p:ext uri="{BB962C8B-B14F-4D97-AF65-F5344CB8AC3E}">
        <p14:creationId xmlns:p14="http://schemas.microsoft.com/office/powerpoint/2010/main" val="3856703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15600" y="1"/>
            <a:ext cx="11360800" cy="1356967"/>
          </a:xfrm>
          <a:prstGeom prst="rect">
            <a:avLst/>
          </a:prstGeom>
        </p:spPr>
        <p:txBody>
          <a:bodyPr wrap="square"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415600" y="1735416"/>
            <a:ext cx="11360800" cy="4555200"/>
          </a:xfrm>
          <a:prstGeom prst="rect">
            <a:avLst/>
          </a:prstGeom>
        </p:spPr>
        <p:txBody>
          <a:bodyPr wrap="square"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Tree>
    <p:extLst>
      <p:ext uri="{BB962C8B-B14F-4D97-AF65-F5344CB8AC3E}">
        <p14:creationId xmlns:p14="http://schemas.microsoft.com/office/powerpoint/2010/main" val="36212150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One-Line Title and Content">
    <p:spTree>
      <p:nvGrpSpPr>
        <p:cNvPr id="1" name=""/>
        <p:cNvGrpSpPr/>
        <p:nvPr/>
      </p:nvGrpSpPr>
      <p:grpSpPr>
        <a:xfrm>
          <a:off x="0" y="0"/>
          <a:ext cx="0" cy="0"/>
          <a:chOff x="0" y="0"/>
          <a:chExt cx="0" cy="0"/>
        </a:xfrm>
      </p:grpSpPr>
      <p:sp>
        <p:nvSpPr>
          <p:cNvPr id="14" name="Text Placeholder 13"/>
          <p:cNvSpPr>
            <a:spLocks noGrp="1"/>
          </p:cNvSpPr>
          <p:nvPr>
            <p:ph type="body" sz="quarter" idx="10"/>
          </p:nvPr>
        </p:nvSpPr>
        <p:spPr>
          <a:xfrm>
            <a:off x="508000" y="1295400"/>
            <a:ext cx="10617200" cy="4724400"/>
          </a:xfrm>
          <a:prstGeom prst="rect">
            <a:avLst/>
          </a:prstGeom>
        </p:spPr>
        <p:txBody>
          <a:bodyPr>
            <a:normAutofit/>
          </a:bodyPr>
          <a:lstStyle>
            <a:lvl1pPr marL="339717" indent="-339717">
              <a:lnSpc>
                <a:spcPct val="100000"/>
              </a:lnSpc>
              <a:spcBef>
                <a:spcPts val="600"/>
              </a:spcBef>
              <a:spcAft>
                <a:spcPts val="600"/>
              </a:spcAft>
              <a:buClr>
                <a:srgbClr val="A50021"/>
              </a:buClr>
              <a:buFont typeface="Wingdings" panose="05000000000000000000" pitchFamily="2" charset="2"/>
              <a:buChar char="§"/>
              <a:defRPr sz="2800">
                <a:solidFill>
                  <a:schemeClr val="tx1">
                    <a:lumMod val="65000"/>
                    <a:lumOff val="35000"/>
                  </a:schemeClr>
                </a:solidFill>
              </a:defRPr>
            </a:lvl1pPr>
            <a:lvl2pPr marL="628635" indent="-285744">
              <a:lnSpc>
                <a:spcPct val="100000"/>
              </a:lnSpc>
              <a:spcBef>
                <a:spcPts val="600"/>
              </a:spcBef>
              <a:spcAft>
                <a:spcPts val="600"/>
              </a:spcAft>
              <a:defRPr sz="2400">
                <a:solidFill>
                  <a:schemeClr val="tx1">
                    <a:lumMod val="65000"/>
                    <a:lumOff val="35000"/>
                  </a:schemeClr>
                </a:solidFill>
              </a:defRPr>
            </a:lvl2pPr>
            <a:lvl3pPr marL="971526" indent="-171446">
              <a:lnSpc>
                <a:spcPct val="100000"/>
              </a:lnSpc>
              <a:spcBef>
                <a:spcPts val="600"/>
              </a:spcBef>
              <a:spcAft>
                <a:spcPts val="600"/>
              </a:spcAft>
              <a:defRPr sz="2000">
                <a:solidFill>
                  <a:schemeClr val="tx1">
                    <a:lumMod val="65000"/>
                    <a:lumOff val="35000"/>
                  </a:schemeClr>
                </a:solidFill>
              </a:defRPr>
            </a:lvl3pPr>
            <a:lvl4pPr marL="1314418" indent="-171446">
              <a:lnSpc>
                <a:spcPct val="100000"/>
              </a:lnSpc>
              <a:spcBef>
                <a:spcPts val="600"/>
              </a:spcBef>
              <a:spcAft>
                <a:spcPts val="600"/>
              </a:spcAft>
              <a:tabLst/>
              <a:defRPr sz="1800">
                <a:solidFill>
                  <a:schemeClr val="tx1">
                    <a:lumMod val="65000"/>
                    <a:lumOff val="35000"/>
                  </a:schemeClr>
                </a:solidFill>
              </a:defRPr>
            </a:lvl4pPr>
            <a:lvl5pPr marL="1657309" indent="-171446">
              <a:lnSpc>
                <a:spcPct val="100000"/>
              </a:lnSpc>
              <a:spcBef>
                <a:spcPts val="600"/>
              </a:spcBef>
              <a:spcAft>
                <a:spcPts val="600"/>
              </a:spcAft>
              <a:tabLst/>
              <a:defRPr sz="1800">
                <a:solidFill>
                  <a:schemeClr val="tx1">
                    <a:lumMod val="65000"/>
                    <a:lumOff val="3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itle 14"/>
          <p:cNvSpPr>
            <a:spLocks noGrp="1"/>
          </p:cNvSpPr>
          <p:nvPr>
            <p:ph type="title" hasCustomPrompt="1"/>
          </p:nvPr>
        </p:nvSpPr>
        <p:spPr>
          <a:xfrm>
            <a:off x="508000" y="304800"/>
            <a:ext cx="9474200" cy="762000"/>
          </a:xfrm>
          <a:prstGeom prst="rect">
            <a:avLst/>
          </a:prstGeom>
        </p:spPr>
        <p:txBody>
          <a:bodyPr anchor="t"/>
          <a:lstStyle>
            <a:lvl1pPr algn="l">
              <a:lnSpc>
                <a:spcPct val="75000"/>
              </a:lnSpc>
              <a:defRPr sz="4800" b="1" spc="-80" baseline="0">
                <a:solidFill>
                  <a:schemeClr val="tx1">
                    <a:lumMod val="75000"/>
                    <a:lumOff val="25000"/>
                  </a:schemeClr>
                </a:solidFill>
                <a:latin typeface="Arial" pitchFamily="34" charset="0"/>
                <a:cs typeface="Arial" pitchFamily="34" charset="0"/>
              </a:defRPr>
            </a:lvl1pPr>
          </a:lstStyle>
          <a:p>
            <a:r>
              <a:rPr lang="en-US" dirty="0"/>
              <a:t>Single line header</a:t>
            </a:r>
          </a:p>
        </p:txBody>
      </p:sp>
      <p:sp>
        <p:nvSpPr>
          <p:cNvPr id="17" name="TextBox 16"/>
          <p:cNvSpPr txBox="1"/>
          <p:nvPr userDrawn="1"/>
        </p:nvSpPr>
        <p:spPr>
          <a:xfrm>
            <a:off x="6847732" y="6306767"/>
            <a:ext cx="5130800" cy="304800"/>
          </a:xfrm>
          <a:prstGeom prst="rect">
            <a:avLst/>
          </a:prstGeom>
          <a:noFill/>
        </p:spPr>
        <p:txBody>
          <a:bodyPr wrap="none" lIns="0" tIns="0" rIns="0" bIns="0" anchor="ctr">
            <a:normAutofit/>
          </a:bodyPr>
          <a:lstStyle/>
          <a:p>
            <a:pPr algn="r">
              <a:defRPr/>
            </a:pPr>
            <a:r>
              <a:rPr lang="en-US" sz="1400" b="1" kern="0" dirty="0">
                <a:ln>
                  <a:solidFill>
                    <a:srgbClr val="FFAB40">
                      <a:alpha val="0"/>
                    </a:srgbClr>
                  </a:solidFill>
                </a:ln>
                <a:solidFill>
                  <a:srgbClr val="000000">
                    <a:lumMod val="65000"/>
                    <a:lumOff val="35000"/>
                  </a:srgbClr>
                </a:solidFill>
                <a:cs typeface="Arial"/>
                <a:sym typeface="Arial"/>
              </a:rPr>
              <a:t>2017 ANNUAL </a:t>
            </a:r>
            <a:r>
              <a:rPr lang="en-US" sz="1400" b="1" kern="0" dirty="0">
                <a:ln>
                  <a:solidFill>
                    <a:srgbClr val="FFAB40">
                      <a:alpha val="0"/>
                    </a:srgbClr>
                  </a:solidFill>
                </a:ln>
                <a:solidFill>
                  <a:srgbClr val="000000">
                    <a:lumMod val="65000"/>
                    <a:lumOff val="35000"/>
                  </a:srgbClr>
                </a:solidFill>
                <a:cs typeface="Arial" panose="020B0604020202020204" pitchFamily="34" charset="0"/>
                <a:sym typeface="Arial"/>
              </a:rPr>
              <a:t>CONFERENCE</a:t>
            </a:r>
            <a:r>
              <a:rPr lang="en-US" sz="1400" b="1" kern="0" dirty="0">
                <a:ln>
                  <a:solidFill>
                    <a:srgbClr val="FFAB40">
                      <a:alpha val="0"/>
                    </a:srgbClr>
                  </a:solidFill>
                </a:ln>
                <a:solidFill>
                  <a:srgbClr val="000000">
                    <a:lumMod val="65000"/>
                    <a:lumOff val="35000"/>
                  </a:srgbClr>
                </a:solidFill>
                <a:cs typeface="Arial"/>
                <a:sym typeface="Arial"/>
              </a:rPr>
              <a:t>  </a:t>
            </a:r>
            <a:r>
              <a:rPr lang="en-US" sz="1400" kern="0" dirty="0">
                <a:ln>
                  <a:solidFill>
                    <a:srgbClr val="FFAB40">
                      <a:alpha val="0"/>
                    </a:srgbClr>
                  </a:solidFill>
                </a:ln>
                <a:solidFill>
                  <a:srgbClr val="000000">
                    <a:lumMod val="65000"/>
                    <a:lumOff val="35000"/>
                  </a:srgbClr>
                </a:solidFill>
                <a:cs typeface="Arial"/>
                <a:sym typeface="Arial"/>
              </a:rPr>
              <a:t>TWIN CITIES, MN  </a:t>
            </a:r>
            <a:r>
              <a:rPr lang="en-US" sz="1400" b="1" kern="0" dirty="0">
                <a:ln>
                  <a:solidFill>
                    <a:srgbClr val="FFAB40">
                      <a:alpha val="0"/>
                    </a:srgbClr>
                  </a:solidFill>
                </a:ln>
                <a:solidFill>
                  <a:srgbClr val="A50021"/>
                </a:solidFill>
                <a:cs typeface="Arial"/>
                <a:sym typeface="Arial"/>
              </a:rPr>
              <a:t>#JLAC2017</a:t>
            </a:r>
          </a:p>
        </p:txBody>
      </p:sp>
      <p:cxnSp>
        <p:nvCxnSpPr>
          <p:cNvPr id="18" name="Straight Connector 17"/>
          <p:cNvCxnSpPr/>
          <p:nvPr userDrawn="1"/>
        </p:nvCxnSpPr>
        <p:spPr>
          <a:xfrm>
            <a:off x="-76200" y="6553200"/>
            <a:ext cx="5156200"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13088" y="152402"/>
            <a:ext cx="1647651" cy="1865801"/>
          </a:xfrm>
          <a:prstGeom prst="rect">
            <a:avLst/>
          </a:prstGeom>
        </p:spPr>
      </p:pic>
    </p:spTree>
    <p:extLst>
      <p:ext uri="{BB962C8B-B14F-4D97-AF65-F5344CB8AC3E}">
        <p14:creationId xmlns:p14="http://schemas.microsoft.com/office/powerpoint/2010/main" val="973251755"/>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3.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4.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9" Type="http://schemas.openxmlformats.org/officeDocument/2006/relationships/image" Target="../media/image3.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0.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812800" y="457200"/>
            <a:ext cx="108712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12"/>
          <p:cNvSpPr>
            <a:spLocks noGrp="1"/>
          </p:cNvSpPr>
          <p:nvPr>
            <p:ph type="body" idx="1"/>
          </p:nvPr>
        </p:nvSpPr>
        <p:spPr bwMode="auto">
          <a:xfrm>
            <a:off x="817033" y="1539876"/>
            <a:ext cx="108712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128000" y="6188076"/>
            <a:ext cx="3556000" cy="365125"/>
          </a:xfrm>
          <a:prstGeom prst="rect">
            <a:avLst/>
          </a:prstGeom>
        </p:spPr>
        <p:txBody>
          <a:bodyPr vert="horz" wrap="square" lIns="91440" tIns="45720" rIns="91440" bIns="45720" numCol="1" anchor="ctr" anchorCtr="0" compatLnSpc="1">
            <a:prstTxWarp prst="textNoShape">
              <a:avLst/>
            </a:prstTxWarp>
          </a:bodyPr>
          <a:lstStyle>
            <a:lvl1pPr>
              <a:defRPr sz="1400">
                <a:solidFill>
                  <a:schemeClr val="tx2"/>
                </a:solidFill>
                <a:latin typeface="Arial" charset="0"/>
                <a:cs typeface="Arial" charset="0"/>
              </a:defRPr>
            </a:lvl1pPr>
          </a:lstStyle>
          <a:p>
            <a:pPr fontAlgn="base">
              <a:spcBef>
                <a:spcPct val="0"/>
              </a:spcBef>
              <a:spcAft>
                <a:spcPct val="0"/>
              </a:spcAft>
              <a:defRPr/>
            </a:pPr>
            <a:r>
              <a:rPr lang="en-US">
                <a:solidFill>
                  <a:srgbClr val="000000"/>
                </a:solidFill>
              </a:rPr>
              <a:t>‹#›</a:t>
            </a:r>
          </a:p>
        </p:txBody>
      </p:sp>
      <p:sp>
        <p:nvSpPr>
          <p:cNvPr id="3" name="Footer Placeholder 2"/>
          <p:cNvSpPr>
            <a:spLocks noGrp="1"/>
          </p:cNvSpPr>
          <p:nvPr>
            <p:ph type="ftr" sz="quarter" idx="3"/>
          </p:nvPr>
        </p:nvSpPr>
        <p:spPr>
          <a:xfrm>
            <a:off x="812801" y="6188076"/>
            <a:ext cx="7228417"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chemeClr val="tx2"/>
                </a:solidFill>
                <a:latin typeface="Arial" charset="0"/>
                <a:cs typeface="Arial" charset="0"/>
              </a:defRPr>
            </a:lvl1pPr>
          </a:lstStyle>
          <a:p>
            <a:pPr fontAlgn="base">
              <a:spcBef>
                <a:spcPct val="0"/>
              </a:spcBef>
              <a:spcAft>
                <a:spcPct val="0"/>
              </a:spcAft>
              <a:defRPr/>
            </a:pPr>
            <a:endParaRPr lang="en-US">
              <a:solidFill>
                <a:srgbClr val="000000"/>
              </a:solidFill>
            </a:endParaRPr>
          </a:p>
        </p:txBody>
      </p:sp>
      <p:sp>
        <p:nvSpPr>
          <p:cNvPr id="9" name="Rectangle 8"/>
          <p:cNvSpPr/>
          <p:nvPr/>
        </p:nvSpPr>
        <p:spPr>
          <a:xfrm>
            <a:off x="787400" y="1219200"/>
            <a:ext cx="11404600" cy="247650"/>
          </a:xfrm>
          <a:prstGeom prst="rect">
            <a:avLst/>
          </a:prstGeom>
          <a:solidFill>
            <a:srgbClr val="8DC63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solidFill>
                <a:srgbClr val="F8F8F8"/>
              </a:solidFill>
            </a:endParaRPr>
          </a:p>
        </p:txBody>
      </p:sp>
      <p:pic>
        <p:nvPicPr>
          <p:cNvPr id="1031" name="Picture 1"/>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0" y="6183314"/>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p:cNvSpPr/>
          <p:nvPr userDrawn="1"/>
        </p:nvSpPr>
        <p:spPr>
          <a:xfrm>
            <a:off x="0" y="1208088"/>
            <a:ext cx="711200" cy="260350"/>
          </a:xfrm>
          <a:prstGeom prst="rect">
            <a:avLst/>
          </a:prstGeom>
          <a:solidFill>
            <a:srgbClr val="F5822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fld id="{7C3584AF-CFDC-4521-9EA3-98226FC23099}" type="slidenum">
              <a:rPr lang="en-US" altLang="en-US">
                <a:solidFill>
                  <a:srgbClr val="F8F8F8"/>
                </a:solidFill>
              </a:rPr>
              <a:pPr algn="ctr" eaLnBrk="1" fontAlgn="base" hangingPunct="1">
                <a:spcBef>
                  <a:spcPct val="0"/>
                </a:spcBef>
                <a:spcAft>
                  <a:spcPct val="0"/>
                </a:spcAft>
              </a:pPr>
              <a:t>‹#›</a:t>
            </a:fld>
            <a:endParaRPr lang="en-US" altLang="en-US">
              <a:solidFill>
                <a:srgbClr val="F8F8F8"/>
              </a:solidFill>
            </a:endParaRPr>
          </a:p>
        </p:txBody>
      </p:sp>
    </p:spTree>
    <p:extLst>
      <p:ext uri="{BB962C8B-B14F-4D97-AF65-F5344CB8AC3E}">
        <p14:creationId xmlns:p14="http://schemas.microsoft.com/office/powerpoint/2010/main" val="18438305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hf sldNum="0" hdr="0" ftr="0" dt="0"/>
  <p:txStyles>
    <p:titleStyle>
      <a:lvl1pPr algn="l" rtl="0" eaLnBrk="0" fontAlgn="base" hangingPunct="0">
        <a:spcBef>
          <a:spcPct val="0"/>
        </a:spcBef>
        <a:spcAft>
          <a:spcPct val="0"/>
        </a:spcAft>
        <a:defRPr sz="4400" kern="1200">
          <a:solidFill>
            <a:srgbClr val="58595B"/>
          </a:solidFill>
          <a:latin typeface="+mj-lt"/>
          <a:ea typeface="+mj-ea"/>
          <a:cs typeface="+mj-cs"/>
        </a:defRPr>
      </a:lvl1pPr>
      <a:lvl2pPr algn="l" rtl="0" eaLnBrk="0" fontAlgn="base" hangingPunct="0">
        <a:spcBef>
          <a:spcPct val="0"/>
        </a:spcBef>
        <a:spcAft>
          <a:spcPct val="0"/>
        </a:spcAft>
        <a:defRPr sz="4400">
          <a:solidFill>
            <a:srgbClr val="58595B"/>
          </a:solidFill>
          <a:latin typeface="Arial" charset="0"/>
        </a:defRPr>
      </a:lvl2pPr>
      <a:lvl3pPr algn="l" rtl="0" eaLnBrk="0" fontAlgn="base" hangingPunct="0">
        <a:spcBef>
          <a:spcPct val="0"/>
        </a:spcBef>
        <a:spcAft>
          <a:spcPct val="0"/>
        </a:spcAft>
        <a:defRPr sz="4400">
          <a:solidFill>
            <a:srgbClr val="58595B"/>
          </a:solidFill>
          <a:latin typeface="Arial" charset="0"/>
        </a:defRPr>
      </a:lvl3pPr>
      <a:lvl4pPr algn="l" rtl="0" eaLnBrk="0" fontAlgn="base" hangingPunct="0">
        <a:spcBef>
          <a:spcPct val="0"/>
        </a:spcBef>
        <a:spcAft>
          <a:spcPct val="0"/>
        </a:spcAft>
        <a:defRPr sz="4400">
          <a:solidFill>
            <a:srgbClr val="58595B"/>
          </a:solidFill>
          <a:latin typeface="Arial" charset="0"/>
        </a:defRPr>
      </a:lvl4pPr>
      <a:lvl5pPr algn="l" rtl="0" eaLnBrk="0" fontAlgn="base" hangingPunct="0">
        <a:spcBef>
          <a:spcPct val="0"/>
        </a:spcBef>
        <a:spcAft>
          <a:spcPct val="0"/>
        </a:spcAft>
        <a:defRPr sz="4400">
          <a:solidFill>
            <a:srgbClr val="58595B"/>
          </a:solidFill>
          <a:latin typeface="Arial" charset="0"/>
        </a:defRPr>
      </a:lvl5pPr>
      <a:lvl6pPr marL="457200" algn="l" rtl="0" fontAlgn="base">
        <a:spcBef>
          <a:spcPct val="0"/>
        </a:spcBef>
        <a:spcAft>
          <a:spcPct val="0"/>
        </a:spcAft>
        <a:defRPr sz="4400">
          <a:solidFill>
            <a:srgbClr val="58595B"/>
          </a:solidFill>
          <a:latin typeface="Arial" charset="0"/>
        </a:defRPr>
      </a:lvl6pPr>
      <a:lvl7pPr marL="914400" algn="l" rtl="0" fontAlgn="base">
        <a:spcBef>
          <a:spcPct val="0"/>
        </a:spcBef>
        <a:spcAft>
          <a:spcPct val="0"/>
        </a:spcAft>
        <a:defRPr sz="4400">
          <a:solidFill>
            <a:srgbClr val="58595B"/>
          </a:solidFill>
          <a:latin typeface="Arial" charset="0"/>
        </a:defRPr>
      </a:lvl7pPr>
      <a:lvl8pPr marL="1371600" algn="l" rtl="0" fontAlgn="base">
        <a:spcBef>
          <a:spcPct val="0"/>
        </a:spcBef>
        <a:spcAft>
          <a:spcPct val="0"/>
        </a:spcAft>
        <a:defRPr sz="4400">
          <a:solidFill>
            <a:srgbClr val="58595B"/>
          </a:solidFill>
          <a:latin typeface="Arial" charset="0"/>
        </a:defRPr>
      </a:lvl8pPr>
      <a:lvl9pPr marL="1828800" algn="l" rtl="0" fontAlgn="base">
        <a:spcBef>
          <a:spcPct val="0"/>
        </a:spcBef>
        <a:spcAft>
          <a:spcPct val="0"/>
        </a:spcAft>
        <a:defRPr sz="4400">
          <a:solidFill>
            <a:srgbClr val="58595B"/>
          </a:solidFill>
          <a:latin typeface="Arial" charset="0"/>
        </a:defRPr>
      </a:lvl9pPr>
    </p:titleStyle>
    <p:bodyStyle>
      <a:lvl1pPr algn="l" rtl="0" eaLnBrk="0" fontAlgn="base" hangingPunct="0">
        <a:spcBef>
          <a:spcPts val="700"/>
        </a:spcBef>
        <a:spcAft>
          <a:spcPct val="0"/>
        </a:spcAft>
        <a:buClr>
          <a:srgbClr val="F58220"/>
        </a:buClr>
        <a:buSzPct val="125000"/>
        <a:buFont typeface="Wingdings" panose="05000000000000000000" pitchFamily="2" charset="2"/>
        <a:defRPr sz="2900" kern="1200">
          <a:solidFill>
            <a:srgbClr val="58595B"/>
          </a:solidFill>
          <a:latin typeface="+mn-lt"/>
          <a:ea typeface="+mn-ea"/>
          <a:cs typeface="+mn-cs"/>
        </a:defRPr>
      </a:lvl1pPr>
      <a:lvl2pPr marL="639763" indent="-273050" algn="l" rtl="0" eaLnBrk="0" fontAlgn="base" hangingPunct="0">
        <a:spcBef>
          <a:spcPts val="550"/>
        </a:spcBef>
        <a:spcAft>
          <a:spcPct val="0"/>
        </a:spcAft>
        <a:buClr>
          <a:srgbClr val="F58220"/>
        </a:buClr>
        <a:buSzPct val="100000"/>
        <a:buFont typeface="Wingdings" panose="05000000000000000000" pitchFamily="2" charset="2"/>
        <a:buChar char="§"/>
        <a:defRPr sz="2600" kern="1200">
          <a:solidFill>
            <a:srgbClr val="58595B"/>
          </a:solidFill>
          <a:latin typeface="+mn-lt"/>
          <a:ea typeface="+mn-ea"/>
          <a:cs typeface="+mn-cs"/>
        </a:defRPr>
      </a:lvl2pPr>
      <a:lvl3pPr marL="912813" indent="-228600" algn="l" rtl="0" eaLnBrk="0" fontAlgn="base" hangingPunct="0">
        <a:spcBef>
          <a:spcPts val="500"/>
        </a:spcBef>
        <a:spcAft>
          <a:spcPct val="0"/>
        </a:spcAft>
        <a:buClr>
          <a:srgbClr val="73A533"/>
        </a:buClr>
        <a:buSzPct val="90000"/>
        <a:buFont typeface="Wingdings" panose="05000000000000000000" pitchFamily="2" charset="2"/>
        <a:buChar char="Ø"/>
        <a:defRPr sz="2300" kern="1200">
          <a:solidFill>
            <a:srgbClr val="58595B"/>
          </a:solidFill>
          <a:latin typeface="+mn-lt"/>
          <a:ea typeface="+mn-ea"/>
          <a:cs typeface="+mn-cs"/>
        </a:defRPr>
      </a:lvl3pPr>
      <a:lvl4pPr marL="1370013" indent="-228600" algn="l" rtl="0" eaLnBrk="0" fontAlgn="base" hangingPunct="0">
        <a:spcBef>
          <a:spcPts val="400"/>
        </a:spcBef>
        <a:spcAft>
          <a:spcPct val="0"/>
        </a:spcAft>
        <a:buClr>
          <a:srgbClr val="F58220"/>
        </a:buClr>
        <a:buSzPct val="100000"/>
        <a:buFont typeface="Wingdings" panose="05000000000000000000" pitchFamily="2" charset="2"/>
        <a:buChar char="−"/>
        <a:defRPr sz="2000" kern="1200">
          <a:solidFill>
            <a:srgbClr val="58595B"/>
          </a:solidFill>
          <a:latin typeface="+mn-lt"/>
          <a:ea typeface="+mn-ea"/>
          <a:cs typeface="+mn-cs"/>
        </a:defRPr>
      </a:lvl4pPr>
      <a:lvl5pPr marL="1827213" indent="-228600" algn="l" rtl="0" eaLnBrk="0" fontAlgn="base" hangingPunct="0">
        <a:spcBef>
          <a:spcPts val="400"/>
        </a:spcBef>
        <a:spcAft>
          <a:spcPct val="0"/>
        </a:spcAft>
        <a:buClr>
          <a:srgbClr val="73A533"/>
        </a:buClr>
        <a:buSzPct val="100000"/>
        <a:buFont typeface="Arial" panose="020B0604020202020204" pitchFamily="34" charset="0"/>
        <a:buChar char="•"/>
        <a:defRPr sz="2000" kern="1200">
          <a:solidFill>
            <a:srgbClr val="58595B"/>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5" name="Rectangle 4"/>
          <p:cNvSpPr/>
          <p:nvPr userDrawn="1"/>
        </p:nvSpPr>
        <p:spPr>
          <a:xfrm>
            <a:off x="0" y="1"/>
            <a:ext cx="12192000" cy="13569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kern="0">
              <a:solidFill>
                <a:srgbClr val="FFFFFF"/>
              </a:solidFill>
              <a:sym typeface="Arial"/>
            </a:endParaRPr>
          </a:p>
        </p:txBody>
      </p:sp>
      <p:pic>
        <p:nvPicPr>
          <p:cNvPr id="9" name="Picture 8"/>
          <p:cNvPicPr>
            <a:picLocks noChangeAspect="1"/>
          </p:cNvPicPr>
          <p:nvPr userDrawn="1"/>
        </p:nvPicPr>
        <p:blipFill>
          <a:blip r:embed="rId4" cstate="screen">
            <a:alphaModFix amt="50000"/>
            <a:extLst>
              <a:ext uri="{28A0092B-C50C-407E-A947-70E740481C1C}">
                <a14:useLocalDpi xmlns:a14="http://schemas.microsoft.com/office/drawing/2010/main"/>
              </a:ext>
            </a:extLst>
          </a:blip>
          <a:stretch>
            <a:fillRect/>
          </a:stretch>
        </p:blipFill>
        <p:spPr>
          <a:xfrm>
            <a:off x="9316278" y="-1815547"/>
            <a:ext cx="3360116" cy="3832832"/>
          </a:xfrm>
          <a:prstGeom prst="rect">
            <a:avLst/>
          </a:prstGeom>
        </p:spPr>
      </p:pic>
      <p:pic>
        <p:nvPicPr>
          <p:cNvPr id="10" name="Picture 9"/>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0716082" y="420512"/>
            <a:ext cx="586285" cy="666233"/>
          </a:xfrm>
          <a:prstGeom prst="rect">
            <a:avLst/>
          </a:prstGeom>
        </p:spPr>
      </p:pic>
      <p:sp>
        <p:nvSpPr>
          <p:cNvPr id="2" name="Title Placeholder 1"/>
          <p:cNvSpPr>
            <a:spLocks noGrp="1"/>
          </p:cNvSpPr>
          <p:nvPr>
            <p:ph type="title"/>
          </p:nvPr>
        </p:nvSpPr>
        <p:spPr>
          <a:xfrm>
            <a:off x="415600" y="1"/>
            <a:ext cx="10515600" cy="132503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15600" y="1826684"/>
            <a:ext cx="10938200" cy="4349749"/>
          </a:xfrm>
          <a:prstGeom prst="rect">
            <a:avLst/>
          </a:prstGeom>
        </p:spPr>
        <p:txBody>
          <a:bodyPr vert="horz" lIns="91440" tIns="45720" rIns="91440" bIns="45720" rtlCol="0">
            <a:normAutofit/>
          </a:bodyPr>
          <a:lstStyle/>
          <a:p>
            <a:pPr lvl="0"/>
            <a:r>
              <a:rPr lang="en-US" dirty="0"/>
              <a:t>Click to edit Master text styles</a:t>
            </a:r>
          </a:p>
          <a:p>
            <a:pPr lvl="4"/>
            <a:r>
              <a:rPr lang="en-US" dirty="0"/>
              <a:t>Second level</a:t>
            </a:r>
          </a:p>
          <a:p>
            <a:pPr lvl="4"/>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95554030"/>
      </p:ext>
    </p:extLst>
  </p:cSld>
  <p:clrMap bg1="lt1" tx1="dk1" bg2="dk2" tx2="lt2" accent1="accent1" accent2="accent2" accent3="accent3" accent4="accent4" accent5="accent5" accent6="accent6" hlink="hlink" folHlink="folHlink"/>
  <p:sldLayoutIdLst>
    <p:sldLayoutId id="2147483703" r:id="rId1"/>
    <p:sldLayoutId id="2147483705"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4267" b="0" i="0" u="none" strike="noStrike" cap="none">
          <a:solidFill>
            <a:srgbClr val="003F62"/>
          </a:solidFill>
          <a:latin typeface="Calibri" charset="0"/>
          <a:ea typeface="Calibri" charset="0"/>
          <a:cs typeface="Calibri" charset="0"/>
          <a:sym typeface="Arial"/>
        </a:defRPr>
      </a:lvl1pPr>
    </p:titleStyle>
    <p:bodyStyle>
      <a:defPPr marR="0" lvl="0" algn="l" rtl="0">
        <a:lnSpc>
          <a:spcPct val="100000"/>
        </a:lnSpc>
        <a:spcBef>
          <a:spcPts val="0"/>
        </a:spcBef>
        <a:spcAft>
          <a:spcPts val="0"/>
        </a:spcAft>
      </a:defPPr>
      <a:lvl1pPr marL="380990" marR="0" lvl="0" indent="-380990" algn="l" rtl="0">
        <a:lnSpc>
          <a:spcPct val="100000"/>
        </a:lnSpc>
        <a:spcBef>
          <a:spcPts val="0"/>
        </a:spcBef>
        <a:spcAft>
          <a:spcPts val="800"/>
        </a:spcAft>
        <a:buClr>
          <a:srgbClr val="F26721"/>
        </a:buClr>
        <a:buFont typeface="Arial" charset="0"/>
        <a:buChar char="•"/>
        <a:defRPr sz="3200" b="0" i="0" u="none" strike="noStrike" cap="none">
          <a:solidFill>
            <a:srgbClr val="000000"/>
          </a:solidFill>
          <a:latin typeface="Calibri" charset="0"/>
          <a:ea typeface="Calibri" charset="0"/>
          <a:cs typeface="Calibri" charset="0"/>
          <a:sym typeface="Arial"/>
        </a:defRPr>
      </a:lvl1pPr>
      <a:lvl2pPr marL="380990" marR="0" lvl="1" indent="-380990" algn="l" rtl="0">
        <a:lnSpc>
          <a:spcPct val="100000"/>
        </a:lnSpc>
        <a:spcBef>
          <a:spcPts val="0"/>
        </a:spcBef>
        <a:spcAft>
          <a:spcPts val="800"/>
        </a:spcAft>
        <a:buClr>
          <a:srgbClr val="F26721"/>
        </a:buClr>
        <a:buFont typeface="Arial" charset="0"/>
        <a:buChar char="•"/>
        <a:defRPr sz="3200" b="0" i="0" u="none" strike="noStrike" cap="none">
          <a:solidFill>
            <a:srgbClr val="000000"/>
          </a:solidFill>
          <a:latin typeface="Calibri" charset="0"/>
          <a:ea typeface="Calibri" charset="0"/>
          <a:cs typeface="Calibri" charset="0"/>
          <a:sym typeface="Arial"/>
        </a:defRPr>
      </a:lvl2pPr>
      <a:lvl3pPr marL="380990" marR="0" lvl="2" indent="-380990" algn="l" rtl="0">
        <a:lnSpc>
          <a:spcPct val="100000"/>
        </a:lnSpc>
        <a:spcBef>
          <a:spcPts val="0"/>
        </a:spcBef>
        <a:spcAft>
          <a:spcPts val="800"/>
        </a:spcAft>
        <a:buClr>
          <a:srgbClr val="F26721"/>
        </a:buClr>
        <a:buFont typeface="Arial" charset="0"/>
        <a:buChar char="•"/>
        <a:defRPr sz="3200" b="0" i="0" u="none" strike="noStrike" cap="none">
          <a:solidFill>
            <a:srgbClr val="000000"/>
          </a:solidFill>
          <a:latin typeface="Calibri" charset="0"/>
          <a:ea typeface="Calibri" charset="0"/>
          <a:cs typeface="Calibri" charset="0"/>
          <a:sym typeface="Arial"/>
        </a:defRPr>
      </a:lvl3pPr>
      <a:lvl4pPr marL="380990" marR="0" lvl="3" indent="-380990" algn="l" rtl="0">
        <a:lnSpc>
          <a:spcPct val="100000"/>
        </a:lnSpc>
        <a:spcBef>
          <a:spcPts val="0"/>
        </a:spcBef>
        <a:spcAft>
          <a:spcPts val="800"/>
        </a:spcAft>
        <a:buClr>
          <a:srgbClr val="F26721"/>
        </a:buClr>
        <a:buFont typeface="Arial" charset="0"/>
        <a:buChar char="•"/>
        <a:defRPr sz="3200" b="0" i="0" u="none" strike="noStrike" cap="none">
          <a:solidFill>
            <a:srgbClr val="000000"/>
          </a:solidFill>
          <a:latin typeface="Calibri" charset="0"/>
          <a:ea typeface="Calibri" charset="0"/>
          <a:cs typeface="Calibri" charset="0"/>
          <a:sym typeface="Arial"/>
        </a:defRPr>
      </a:lvl4pPr>
      <a:lvl5pPr marL="380990" marR="0" lvl="4" indent="-380990" algn="l" rtl="0">
        <a:lnSpc>
          <a:spcPct val="100000"/>
        </a:lnSpc>
        <a:spcBef>
          <a:spcPts val="0"/>
        </a:spcBef>
        <a:spcAft>
          <a:spcPts val="800"/>
        </a:spcAft>
        <a:buClr>
          <a:srgbClr val="F26721"/>
        </a:buClr>
        <a:buFont typeface="Arial" charset="0"/>
        <a:buChar char="•"/>
        <a:defRPr sz="3200" b="0" i="0" u="none" strike="noStrike" cap="none">
          <a:solidFill>
            <a:srgbClr val="000000"/>
          </a:solidFill>
          <a:latin typeface="Calibri" charset="0"/>
          <a:ea typeface="Calibri" charset="0"/>
          <a:cs typeface="Calibri" charset="0"/>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ate Placeholder 3"/>
          <p:cNvSpPr>
            <a:spLocks noGrp="1"/>
          </p:cNvSpPr>
          <p:nvPr>
            <p:ph type="dt" sz="half" idx="2"/>
          </p:nvPr>
        </p:nvSpPr>
        <p:spPr>
          <a:xfrm>
            <a:off x="8940800" y="6356351"/>
            <a:ext cx="2844800" cy="365125"/>
          </a:xfrm>
          <a:prstGeom prst="rect">
            <a:avLst/>
          </a:prstGeom>
        </p:spPr>
        <p:txBody>
          <a:bodyPr/>
          <a:lstStyle>
            <a:lvl1pPr algn="r">
              <a:defRPr sz="1100">
                <a:solidFill>
                  <a:schemeClr val="tx1">
                    <a:lumMod val="50000"/>
                    <a:lumOff val="50000"/>
                  </a:schemeClr>
                </a:solidFill>
              </a:defRPr>
            </a:lvl1pPr>
          </a:lstStyle>
          <a:p>
            <a:fld id="{13CBC08A-3DDE-40E3-81DC-64C403F03AA4}" type="datetimeFigureOut">
              <a:rPr lang="en-US" kern="0" smtClean="0">
                <a:solidFill>
                  <a:prstClr val="black">
                    <a:lumMod val="50000"/>
                    <a:lumOff val="50000"/>
                  </a:prstClr>
                </a:solidFill>
                <a:latin typeface="Arial"/>
                <a:cs typeface="Arial"/>
                <a:sym typeface="Arial"/>
              </a:rPr>
              <a:pPr/>
              <a:t>12/12/2017</a:t>
            </a:fld>
            <a:endParaRPr lang="en-US" kern="0" dirty="0">
              <a:solidFill>
                <a:prstClr val="black">
                  <a:lumMod val="50000"/>
                  <a:lumOff val="50000"/>
                </a:prstClr>
              </a:solidFill>
              <a:latin typeface="Arial"/>
              <a:cs typeface="Arial"/>
              <a:sym typeface="Arial"/>
            </a:endParaRPr>
          </a:p>
        </p:txBody>
      </p:sp>
    </p:spTree>
    <p:extLst>
      <p:ext uri="{BB962C8B-B14F-4D97-AF65-F5344CB8AC3E}">
        <p14:creationId xmlns:p14="http://schemas.microsoft.com/office/powerpoint/2010/main" val="164031683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A6C207-0DA7-4152-9219-B4FE485FA086}" type="datetimeFigureOut">
              <a:rPr lang="en-US" kern="0" smtClean="0">
                <a:solidFill>
                  <a:prstClr val="black">
                    <a:tint val="75000"/>
                  </a:prstClr>
                </a:solidFill>
                <a:latin typeface="Arial"/>
                <a:cs typeface="Arial"/>
                <a:sym typeface="Arial"/>
              </a:rPr>
              <a:pPr/>
              <a:t>12/12/2017</a:t>
            </a:fld>
            <a:endParaRPr lang="en-US" kern="0">
              <a:solidFill>
                <a:prstClr val="black">
                  <a:tint val="75000"/>
                </a:prstClr>
              </a:solidFill>
              <a:latin typeface="Arial"/>
              <a:cs typeface="Arial"/>
              <a:sym typeface="Aria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kern="0">
              <a:solidFill>
                <a:prstClr val="black">
                  <a:tint val="75000"/>
                </a:prstClr>
              </a:solidFill>
              <a:latin typeface="Arial"/>
              <a:cs typeface="Arial"/>
              <a:sym typeface="Aria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60EF04-BDA2-4750-B959-BDB0ACACE10E}" type="slidenum">
              <a:rPr lang="en-US" kern="0" smtClean="0">
                <a:solidFill>
                  <a:prstClr val="black">
                    <a:tint val="75000"/>
                  </a:prstClr>
                </a:solidFill>
                <a:latin typeface="Arial"/>
                <a:cs typeface="Arial"/>
                <a:sym typeface="Arial"/>
              </a:rPr>
              <a:pPr/>
              <a:t>‹#›</a:t>
            </a:fld>
            <a:endParaRPr lang="en-US" kern="0">
              <a:solidFill>
                <a:prstClr val="black">
                  <a:tint val="75000"/>
                </a:prstClr>
              </a:solidFill>
              <a:latin typeface="Arial"/>
              <a:cs typeface="Arial"/>
              <a:sym typeface="Arial"/>
            </a:endParaRPr>
          </a:p>
        </p:txBody>
      </p:sp>
      <p:pic>
        <p:nvPicPr>
          <p:cNvPr id="7" name="Picture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34691516"/>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812800" y="457200"/>
            <a:ext cx="108712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12"/>
          <p:cNvSpPr>
            <a:spLocks noGrp="1"/>
          </p:cNvSpPr>
          <p:nvPr>
            <p:ph type="body" idx="1"/>
          </p:nvPr>
        </p:nvSpPr>
        <p:spPr bwMode="auto">
          <a:xfrm>
            <a:off x="817033" y="1539877"/>
            <a:ext cx="108712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128000" y="6188076"/>
            <a:ext cx="3556000" cy="365125"/>
          </a:xfrm>
          <a:prstGeom prst="rect">
            <a:avLst/>
          </a:prstGeom>
        </p:spPr>
        <p:txBody>
          <a:bodyPr vert="horz" wrap="square" lIns="91440" tIns="45720" rIns="91440" bIns="45720" numCol="1" anchor="ctr" anchorCtr="0" compatLnSpc="1">
            <a:prstTxWarp prst="textNoShape">
              <a:avLst/>
            </a:prstTxWarp>
          </a:bodyPr>
          <a:lstStyle>
            <a:lvl1pPr>
              <a:defRPr sz="1400">
                <a:solidFill>
                  <a:schemeClr val="tx2"/>
                </a:solidFill>
                <a:latin typeface="Arial" charset="0"/>
                <a:cs typeface="Arial" charset="0"/>
              </a:defRPr>
            </a:lvl1pPr>
          </a:lstStyle>
          <a:p>
            <a:pPr fontAlgn="base">
              <a:spcBef>
                <a:spcPct val="0"/>
              </a:spcBef>
              <a:spcAft>
                <a:spcPct val="0"/>
              </a:spcAft>
              <a:defRPr/>
            </a:pPr>
            <a:r>
              <a:rPr lang="en-US">
                <a:solidFill>
                  <a:srgbClr val="000000"/>
                </a:solidFill>
                <a:sym typeface="Arial"/>
              </a:rPr>
              <a:t>‹#›</a:t>
            </a:r>
          </a:p>
        </p:txBody>
      </p:sp>
      <p:sp>
        <p:nvSpPr>
          <p:cNvPr id="3" name="Footer Placeholder 2"/>
          <p:cNvSpPr>
            <a:spLocks noGrp="1"/>
          </p:cNvSpPr>
          <p:nvPr>
            <p:ph type="ftr" sz="quarter" idx="3"/>
          </p:nvPr>
        </p:nvSpPr>
        <p:spPr>
          <a:xfrm>
            <a:off x="812802" y="6188076"/>
            <a:ext cx="7228417"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chemeClr val="tx2"/>
                </a:solidFill>
                <a:latin typeface="Arial" charset="0"/>
                <a:cs typeface="Arial" charset="0"/>
              </a:defRPr>
            </a:lvl1pPr>
          </a:lstStyle>
          <a:p>
            <a:pPr fontAlgn="base">
              <a:spcBef>
                <a:spcPct val="0"/>
              </a:spcBef>
              <a:spcAft>
                <a:spcPct val="0"/>
              </a:spcAft>
              <a:defRPr/>
            </a:pPr>
            <a:endParaRPr lang="en-US">
              <a:solidFill>
                <a:srgbClr val="000000"/>
              </a:solidFill>
              <a:sym typeface="Arial"/>
            </a:endParaRPr>
          </a:p>
        </p:txBody>
      </p:sp>
      <p:sp>
        <p:nvSpPr>
          <p:cNvPr id="9" name="Rectangle 8"/>
          <p:cNvSpPr/>
          <p:nvPr/>
        </p:nvSpPr>
        <p:spPr>
          <a:xfrm>
            <a:off x="787400" y="1219200"/>
            <a:ext cx="11404600" cy="247651"/>
          </a:xfrm>
          <a:prstGeom prst="rect">
            <a:avLst/>
          </a:prstGeom>
          <a:solidFill>
            <a:srgbClr val="8DC63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8F8F8"/>
              </a:solidFill>
              <a:sym typeface="Arial"/>
            </a:endParaRPr>
          </a:p>
        </p:txBody>
      </p:sp>
      <p:pic>
        <p:nvPicPr>
          <p:cNvPr id="1031" name="Picture 1"/>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0" y="6183315"/>
            <a:ext cx="12192000" cy="681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Rectangle 10"/>
          <p:cNvSpPr/>
          <p:nvPr userDrawn="1"/>
        </p:nvSpPr>
        <p:spPr>
          <a:xfrm>
            <a:off x="0" y="1208089"/>
            <a:ext cx="711200" cy="260351"/>
          </a:xfrm>
          <a:prstGeom prst="rect">
            <a:avLst/>
          </a:prstGeom>
          <a:solidFill>
            <a:srgbClr val="F5822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fontAlgn="base" hangingPunct="1">
              <a:spcBef>
                <a:spcPct val="0"/>
              </a:spcBef>
              <a:spcAft>
                <a:spcPct val="0"/>
              </a:spcAft>
            </a:pPr>
            <a:fld id="{7C3584AF-CFDC-4521-9EA3-98226FC23099}" type="slidenum">
              <a:rPr lang="en-US" altLang="en-US" sz="1800">
                <a:solidFill>
                  <a:srgbClr val="F8F8F8"/>
                </a:solidFill>
                <a:sym typeface="Arial"/>
              </a:rPr>
              <a:pPr algn="ctr" eaLnBrk="1" fontAlgn="base" hangingPunct="1">
                <a:spcBef>
                  <a:spcPct val="0"/>
                </a:spcBef>
                <a:spcAft>
                  <a:spcPct val="0"/>
                </a:spcAft>
              </a:pPr>
              <a:t>‹#›</a:t>
            </a:fld>
            <a:endParaRPr lang="en-US" altLang="en-US" sz="1800">
              <a:solidFill>
                <a:srgbClr val="F8F8F8"/>
              </a:solidFill>
              <a:sym typeface="Arial"/>
            </a:endParaRPr>
          </a:p>
        </p:txBody>
      </p:sp>
    </p:spTree>
    <p:extLst>
      <p:ext uri="{BB962C8B-B14F-4D97-AF65-F5344CB8AC3E}">
        <p14:creationId xmlns:p14="http://schemas.microsoft.com/office/powerpoint/2010/main" val="1786772559"/>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Lst>
  <p:hf sldNum="0" hdr="0" ftr="0" dt="0"/>
  <p:txStyles>
    <p:titleStyle>
      <a:lvl1pPr algn="l" rtl="0" eaLnBrk="0" fontAlgn="base" hangingPunct="0">
        <a:spcBef>
          <a:spcPct val="0"/>
        </a:spcBef>
        <a:spcAft>
          <a:spcPct val="0"/>
        </a:spcAft>
        <a:defRPr sz="4400" kern="1200">
          <a:solidFill>
            <a:srgbClr val="58595B"/>
          </a:solidFill>
          <a:latin typeface="+mj-lt"/>
          <a:ea typeface="+mj-ea"/>
          <a:cs typeface="+mj-cs"/>
        </a:defRPr>
      </a:lvl1pPr>
      <a:lvl2pPr algn="l" rtl="0" eaLnBrk="0" fontAlgn="base" hangingPunct="0">
        <a:spcBef>
          <a:spcPct val="0"/>
        </a:spcBef>
        <a:spcAft>
          <a:spcPct val="0"/>
        </a:spcAft>
        <a:defRPr sz="4400">
          <a:solidFill>
            <a:srgbClr val="58595B"/>
          </a:solidFill>
          <a:latin typeface="Arial" charset="0"/>
        </a:defRPr>
      </a:lvl2pPr>
      <a:lvl3pPr algn="l" rtl="0" eaLnBrk="0" fontAlgn="base" hangingPunct="0">
        <a:spcBef>
          <a:spcPct val="0"/>
        </a:spcBef>
        <a:spcAft>
          <a:spcPct val="0"/>
        </a:spcAft>
        <a:defRPr sz="4400">
          <a:solidFill>
            <a:srgbClr val="58595B"/>
          </a:solidFill>
          <a:latin typeface="Arial" charset="0"/>
        </a:defRPr>
      </a:lvl3pPr>
      <a:lvl4pPr algn="l" rtl="0" eaLnBrk="0" fontAlgn="base" hangingPunct="0">
        <a:spcBef>
          <a:spcPct val="0"/>
        </a:spcBef>
        <a:spcAft>
          <a:spcPct val="0"/>
        </a:spcAft>
        <a:defRPr sz="4400">
          <a:solidFill>
            <a:srgbClr val="58595B"/>
          </a:solidFill>
          <a:latin typeface="Arial" charset="0"/>
        </a:defRPr>
      </a:lvl4pPr>
      <a:lvl5pPr algn="l" rtl="0" eaLnBrk="0" fontAlgn="base" hangingPunct="0">
        <a:spcBef>
          <a:spcPct val="0"/>
        </a:spcBef>
        <a:spcAft>
          <a:spcPct val="0"/>
        </a:spcAft>
        <a:defRPr sz="4400">
          <a:solidFill>
            <a:srgbClr val="58595B"/>
          </a:solidFill>
          <a:latin typeface="Arial" charset="0"/>
        </a:defRPr>
      </a:lvl5pPr>
      <a:lvl6pPr marL="457189" algn="l" rtl="0" fontAlgn="base">
        <a:spcBef>
          <a:spcPct val="0"/>
        </a:spcBef>
        <a:spcAft>
          <a:spcPct val="0"/>
        </a:spcAft>
        <a:defRPr sz="4400">
          <a:solidFill>
            <a:srgbClr val="58595B"/>
          </a:solidFill>
          <a:latin typeface="Arial" charset="0"/>
        </a:defRPr>
      </a:lvl6pPr>
      <a:lvl7pPr marL="914377" algn="l" rtl="0" fontAlgn="base">
        <a:spcBef>
          <a:spcPct val="0"/>
        </a:spcBef>
        <a:spcAft>
          <a:spcPct val="0"/>
        </a:spcAft>
        <a:defRPr sz="4400">
          <a:solidFill>
            <a:srgbClr val="58595B"/>
          </a:solidFill>
          <a:latin typeface="Arial" charset="0"/>
        </a:defRPr>
      </a:lvl7pPr>
      <a:lvl8pPr marL="1371566" algn="l" rtl="0" fontAlgn="base">
        <a:spcBef>
          <a:spcPct val="0"/>
        </a:spcBef>
        <a:spcAft>
          <a:spcPct val="0"/>
        </a:spcAft>
        <a:defRPr sz="4400">
          <a:solidFill>
            <a:srgbClr val="58595B"/>
          </a:solidFill>
          <a:latin typeface="Arial" charset="0"/>
        </a:defRPr>
      </a:lvl8pPr>
      <a:lvl9pPr marL="1828754" algn="l" rtl="0" fontAlgn="base">
        <a:spcBef>
          <a:spcPct val="0"/>
        </a:spcBef>
        <a:spcAft>
          <a:spcPct val="0"/>
        </a:spcAft>
        <a:defRPr sz="4400">
          <a:solidFill>
            <a:srgbClr val="58595B"/>
          </a:solidFill>
          <a:latin typeface="Arial" charset="0"/>
        </a:defRPr>
      </a:lvl9pPr>
    </p:titleStyle>
    <p:bodyStyle>
      <a:lvl1pPr algn="l" rtl="0" eaLnBrk="0" fontAlgn="base" hangingPunct="0">
        <a:spcBef>
          <a:spcPts val="700"/>
        </a:spcBef>
        <a:spcAft>
          <a:spcPct val="0"/>
        </a:spcAft>
        <a:buClr>
          <a:srgbClr val="F58220"/>
        </a:buClr>
        <a:buSzPct val="125000"/>
        <a:buFont typeface="Wingdings" panose="05000000000000000000" pitchFamily="2" charset="2"/>
        <a:defRPr sz="2900" kern="1200">
          <a:solidFill>
            <a:srgbClr val="58595B"/>
          </a:solidFill>
          <a:latin typeface="+mn-lt"/>
          <a:ea typeface="+mn-ea"/>
          <a:cs typeface="+mn-cs"/>
        </a:defRPr>
      </a:lvl1pPr>
      <a:lvl2pPr marL="639747" indent="-273044" algn="l" rtl="0" eaLnBrk="0" fontAlgn="base" hangingPunct="0">
        <a:spcBef>
          <a:spcPts val="551"/>
        </a:spcBef>
        <a:spcAft>
          <a:spcPct val="0"/>
        </a:spcAft>
        <a:buClr>
          <a:srgbClr val="F58220"/>
        </a:buClr>
        <a:buSzPct val="100000"/>
        <a:buFont typeface="Wingdings" panose="05000000000000000000" pitchFamily="2" charset="2"/>
        <a:buChar char="§"/>
        <a:defRPr sz="2600" kern="1200">
          <a:solidFill>
            <a:srgbClr val="58595B"/>
          </a:solidFill>
          <a:latin typeface="+mn-lt"/>
          <a:ea typeface="+mn-ea"/>
          <a:cs typeface="+mn-cs"/>
        </a:defRPr>
      </a:lvl2pPr>
      <a:lvl3pPr marL="912791" indent="-228594" algn="l" rtl="0" eaLnBrk="0" fontAlgn="base" hangingPunct="0">
        <a:spcBef>
          <a:spcPts val="500"/>
        </a:spcBef>
        <a:spcAft>
          <a:spcPct val="0"/>
        </a:spcAft>
        <a:buClr>
          <a:srgbClr val="73A533"/>
        </a:buClr>
        <a:buSzPct val="90000"/>
        <a:buFont typeface="Wingdings" panose="05000000000000000000" pitchFamily="2" charset="2"/>
        <a:buChar char="Ø"/>
        <a:defRPr sz="2300" kern="1200">
          <a:solidFill>
            <a:srgbClr val="58595B"/>
          </a:solidFill>
          <a:latin typeface="+mn-lt"/>
          <a:ea typeface="+mn-ea"/>
          <a:cs typeface="+mn-cs"/>
        </a:defRPr>
      </a:lvl3pPr>
      <a:lvl4pPr marL="1369979" indent="-228594" algn="l" rtl="0" eaLnBrk="0" fontAlgn="base" hangingPunct="0">
        <a:spcBef>
          <a:spcPts val="400"/>
        </a:spcBef>
        <a:spcAft>
          <a:spcPct val="0"/>
        </a:spcAft>
        <a:buClr>
          <a:srgbClr val="F58220"/>
        </a:buClr>
        <a:buSzPct val="100000"/>
        <a:buFont typeface="Wingdings" panose="05000000000000000000" pitchFamily="2" charset="2"/>
        <a:buChar char="−"/>
        <a:defRPr sz="2000" kern="1200">
          <a:solidFill>
            <a:srgbClr val="58595B"/>
          </a:solidFill>
          <a:latin typeface="+mn-lt"/>
          <a:ea typeface="+mn-ea"/>
          <a:cs typeface="+mn-cs"/>
        </a:defRPr>
      </a:lvl4pPr>
      <a:lvl5pPr marL="1827168" indent="-228594" algn="l" rtl="0" eaLnBrk="0" fontAlgn="base" hangingPunct="0">
        <a:spcBef>
          <a:spcPts val="400"/>
        </a:spcBef>
        <a:spcAft>
          <a:spcPct val="0"/>
        </a:spcAft>
        <a:buClr>
          <a:srgbClr val="73A533"/>
        </a:buClr>
        <a:buSzPct val="100000"/>
        <a:buFont typeface="Arial" panose="020B0604020202020204" pitchFamily="34" charset="0"/>
        <a:buChar char="•"/>
        <a:defRPr sz="2000" kern="1200">
          <a:solidFill>
            <a:srgbClr val="58595B"/>
          </a:solidFill>
          <a:latin typeface="+mn-lt"/>
          <a:ea typeface="+mn-ea"/>
          <a:cs typeface="+mn-cs"/>
        </a:defRPr>
      </a:lvl5pPr>
      <a:lvl6pPr marL="2103067" indent="-228594"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189" algn="l" rtl="0" eaLnBrk="1" hangingPunct="1">
        <a:defRPr kern="1200">
          <a:solidFill>
            <a:schemeClr val="tx1"/>
          </a:solidFill>
          <a:latin typeface="+mn-lt"/>
          <a:ea typeface="+mn-ea"/>
          <a:cs typeface="+mn-cs"/>
        </a:defRPr>
      </a:lvl2pPr>
      <a:lvl3pPr marL="914377" algn="l" rtl="0" eaLnBrk="1" hangingPunct="1">
        <a:defRPr kern="1200">
          <a:solidFill>
            <a:schemeClr val="tx1"/>
          </a:solidFill>
          <a:latin typeface="+mn-lt"/>
          <a:ea typeface="+mn-ea"/>
          <a:cs typeface="+mn-cs"/>
        </a:defRPr>
      </a:lvl3pPr>
      <a:lvl4pPr marL="1371566" algn="l" rtl="0" eaLnBrk="1" hangingPunct="1">
        <a:defRPr kern="1200">
          <a:solidFill>
            <a:schemeClr val="tx1"/>
          </a:solidFill>
          <a:latin typeface="+mn-lt"/>
          <a:ea typeface="+mn-ea"/>
          <a:cs typeface="+mn-cs"/>
        </a:defRPr>
      </a:lvl4pPr>
      <a:lvl5pPr marL="1828754" algn="l" rtl="0" eaLnBrk="1" hangingPunct="1">
        <a:defRPr kern="1200">
          <a:solidFill>
            <a:schemeClr val="tx1"/>
          </a:solidFill>
          <a:latin typeface="+mn-lt"/>
          <a:ea typeface="+mn-ea"/>
          <a:cs typeface="+mn-cs"/>
        </a:defRPr>
      </a:lvl5pPr>
      <a:lvl6pPr marL="2285943" algn="l" rtl="0" eaLnBrk="1" hangingPunct="1">
        <a:defRPr kern="1200">
          <a:solidFill>
            <a:schemeClr val="tx1"/>
          </a:solidFill>
          <a:latin typeface="+mn-lt"/>
          <a:ea typeface="+mn-ea"/>
          <a:cs typeface="+mn-cs"/>
        </a:defRPr>
      </a:lvl6pPr>
      <a:lvl7pPr marL="2743131" algn="l" rtl="0" eaLnBrk="1" hangingPunct="1">
        <a:defRPr kern="1200">
          <a:solidFill>
            <a:schemeClr val="tx1"/>
          </a:solidFill>
          <a:latin typeface="+mn-lt"/>
          <a:ea typeface="+mn-ea"/>
          <a:cs typeface="+mn-cs"/>
        </a:defRPr>
      </a:lvl7pPr>
      <a:lvl8pPr marL="3200320" algn="l" rtl="0" eaLnBrk="1" hangingPunct="1">
        <a:defRPr kern="1200">
          <a:solidFill>
            <a:schemeClr val="tx1"/>
          </a:solidFill>
          <a:latin typeface="+mn-lt"/>
          <a:ea typeface="+mn-ea"/>
          <a:cs typeface="+mn-cs"/>
        </a:defRPr>
      </a:lvl8pPr>
      <a:lvl9pPr marL="3657509" algn="l" rtl="0" eaLnBrk="1" hangingPunct="1">
        <a:defRPr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812800" y="457200"/>
            <a:ext cx="108712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817033" y="1539877"/>
            <a:ext cx="10871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8128000" y="6188076"/>
            <a:ext cx="3556000" cy="365125"/>
          </a:xfrm>
          <a:prstGeom prst="rect">
            <a:avLst/>
          </a:prstGeom>
        </p:spPr>
        <p:txBody>
          <a:bodyPr vert="horz" wrap="square" lIns="91440" tIns="45720" rIns="91440" bIns="45720" numCol="1" anchor="ctr" anchorCtr="0" compatLnSpc="1">
            <a:prstTxWarp prst="textNoShape">
              <a:avLst/>
            </a:prstTxWarp>
          </a:bodyPr>
          <a:lstStyle>
            <a:lvl1pPr>
              <a:defRPr sz="1400">
                <a:solidFill>
                  <a:schemeClr val="tx2"/>
                </a:solidFill>
                <a:latin typeface="Arial" pitchFamily="34" charset="0"/>
                <a:ea typeface="ＭＳ Ｐゴシック" pitchFamily="34" charset="-128"/>
              </a:defRPr>
            </a:lvl1pPr>
          </a:lstStyle>
          <a:p>
            <a:pPr fontAlgn="base">
              <a:spcBef>
                <a:spcPct val="0"/>
              </a:spcBef>
              <a:spcAft>
                <a:spcPct val="0"/>
              </a:spcAft>
              <a:defRPr/>
            </a:pPr>
            <a:endParaRPr lang="en-US">
              <a:solidFill>
                <a:srgbClr val="000000"/>
              </a:solidFill>
              <a:cs typeface="Arial"/>
              <a:sym typeface="Arial"/>
            </a:endParaRPr>
          </a:p>
        </p:txBody>
      </p:sp>
      <p:sp>
        <p:nvSpPr>
          <p:cNvPr id="3" name="Footer Placeholder 2"/>
          <p:cNvSpPr>
            <a:spLocks noGrp="1"/>
          </p:cNvSpPr>
          <p:nvPr>
            <p:ph type="ftr" sz="quarter" idx="3"/>
          </p:nvPr>
        </p:nvSpPr>
        <p:spPr>
          <a:xfrm>
            <a:off x="812802" y="6188076"/>
            <a:ext cx="7228417" cy="365125"/>
          </a:xfrm>
          <a:prstGeom prst="rect">
            <a:avLst/>
          </a:prstGeom>
        </p:spPr>
        <p:txBody>
          <a:bodyPr vert="horz" anchor="ctr"/>
          <a:lstStyle>
            <a:lvl1pPr algn="r" fontAlgn="auto">
              <a:spcBef>
                <a:spcPts val="0"/>
              </a:spcBef>
              <a:spcAft>
                <a:spcPts val="0"/>
              </a:spcAft>
              <a:defRPr sz="1400">
                <a:solidFill>
                  <a:schemeClr val="tx2"/>
                </a:solidFill>
                <a:latin typeface="+mn-lt"/>
                <a:ea typeface="+mn-ea"/>
                <a:cs typeface="+mn-cs"/>
              </a:defRPr>
            </a:lvl1pPr>
          </a:lstStyle>
          <a:p>
            <a:pPr>
              <a:defRPr/>
            </a:pPr>
            <a:endParaRPr lang="en-US">
              <a:solidFill>
                <a:srgbClr val="000000"/>
              </a:solidFill>
              <a:sym typeface="Arial"/>
            </a:endParaRPr>
          </a:p>
        </p:txBody>
      </p:sp>
      <p:sp>
        <p:nvSpPr>
          <p:cNvPr id="9" name="Rectangle 8"/>
          <p:cNvSpPr/>
          <p:nvPr/>
        </p:nvSpPr>
        <p:spPr>
          <a:xfrm>
            <a:off x="787400" y="1219200"/>
            <a:ext cx="11404600" cy="247651"/>
          </a:xfrm>
          <a:prstGeom prst="rect">
            <a:avLst/>
          </a:prstGeom>
          <a:solidFill>
            <a:srgbClr val="8DC63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sz="1800">
              <a:solidFill>
                <a:srgbClr val="F8F8F8"/>
              </a:solidFill>
              <a:sym typeface="Arial"/>
            </a:endParaRPr>
          </a:p>
        </p:txBody>
      </p:sp>
      <p:pic>
        <p:nvPicPr>
          <p:cNvPr id="1031" name="Picture 1"/>
          <p:cNvPicPr>
            <a:picLocks noChangeAspect="1" noChangeArrowheads="1"/>
          </p:cNvPicPr>
          <p:nvPr/>
        </p:nvPicPr>
        <p:blipFill>
          <a:blip r:embed="rId13" cstate="print"/>
          <a:srcRect/>
          <a:stretch>
            <a:fillRect/>
          </a:stretch>
        </p:blipFill>
        <p:spPr bwMode="auto">
          <a:xfrm>
            <a:off x="0" y="6183315"/>
            <a:ext cx="12192000" cy="681037"/>
          </a:xfrm>
          <a:prstGeom prst="rect">
            <a:avLst/>
          </a:prstGeom>
          <a:noFill/>
          <a:ln w="9525">
            <a:noFill/>
            <a:miter lim="800000"/>
            <a:headEnd/>
            <a:tailEnd/>
          </a:ln>
        </p:spPr>
      </p:pic>
      <p:sp>
        <p:nvSpPr>
          <p:cNvPr id="11" name="Rectangle 10"/>
          <p:cNvSpPr/>
          <p:nvPr/>
        </p:nvSpPr>
        <p:spPr>
          <a:xfrm>
            <a:off x="0" y="1208089"/>
            <a:ext cx="711200" cy="260351"/>
          </a:xfrm>
          <a:prstGeom prst="rect">
            <a:avLst/>
          </a:prstGeom>
          <a:solidFill>
            <a:srgbClr val="F58220"/>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base">
              <a:spcBef>
                <a:spcPct val="0"/>
              </a:spcBef>
              <a:spcAft>
                <a:spcPct val="0"/>
              </a:spcAft>
              <a:defRPr/>
            </a:pPr>
            <a:fld id="{FE77A38D-44ED-4772-BFF3-2A240D9852E3}" type="slidenum">
              <a:rPr lang="en-US" sz="1800">
                <a:solidFill>
                  <a:srgbClr val="F8F8F8"/>
                </a:solidFill>
                <a:ea typeface="ＭＳ Ｐゴシック" pitchFamily="34" charset="-128"/>
                <a:sym typeface="Arial"/>
              </a:rPr>
              <a:pPr algn="ctr" fontAlgn="base">
                <a:spcBef>
                  <a:spcPct val="0"/>
                </a:spcBef>
                <a:spcAft>
                  <a:spcPct val="0"/>
                </a:spcAft>
                <a:defRPr/>
              </a:pPr>
              <a:t>‹#›</a:t>
            </a:fld>
            <a:endParaRPr lang="en-US" sz="1800">
              <a:solidFill>
                <a:srgbClr val="F8F8F8"/>
              </a:solidFill>
              <a:ea typeface="ＭＳ Ｐゴシック" pitchFamily="34" charset="-128"/>
              <a:sym typeface="Arial"/>
            </a:endParaRPr>
          </a:p>
        </p:txBody>
      </p:sp>
    </p:spTree>
    <p:extLst>
      <p:ext uri="{BB962C8B-B14F-4D97-AF65-F5344CB8AC3E}">
        <p14:creationId xmlns:p14="http://schemas.microsoft.com/office/powerpoint/2010/main" val="2749622229"/>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Lst>
  <p:hf hdr="0" ftr="0" dt="0"/>
  <p:txStyles>
    <p:titleStyle>
      <a:lvl1pPr algn="l" rtl="0" eaLnBrk="1" fontAlgn="base" hangingPunct="1">
        <a:spcBef>
          <a:spcPct val="0"/>
        </a:spcBef>
        <a:spcAft>
          <a:spcPct val="0"/>
        </a:spcAft>
        <a:defRPr sz="4400" kern="1200">
          <a:solidFill>
            <a:srgbClr val="58595B"/>
          </a:solidFill>
          <a:latin typeface="+mj-lt"/>
          <a:ea typeface="MS PGothic" pitchFamily="34" charset="-128"/>
          <a:cs typeface="+mj-cs"/>
        </a:defRPr>
      </a:lvl1pPr>
      <a:lvl2pPr algn="l" rtl="0" eaLnBrk="1" fontAlgn="base" hangingPunct="1">
        <a:spcBef>
          <a:spcPct val="0"/>
        </a:spcBef>
        <a:spcAft>
          <a:spcPct val="0"/>
        </a:spcAft>
        <a:defRPr sz="4400">
          <a:solidFill>
            <a:srgbClr val="58595B"/>
          </a:solidFill>
          <a:latin typeface="Arial" charset="0"/>
          <a:ea typeface="MS PGothic" pitchFamily="34" charset="-128"/>
        </a:defRPr>
      </a:lvl2pPr>
      <a:lvl3pPr algn="l" rtl="0" eaLnBrk="1" fontAlgn="base" hangingPunct="1">
        <a:spcBef>
          <a:spcPct val="0"/>
        </a:spcBef>
        <a:spcAft>
          <a:spcPct val="0"/>
        </a:spcAft>
        <a:defRPr sz="4400">
          <a:solidFill>
            <a:srgbClr val="58595B"/>
          </a:solidFill>
          <a:latin typeface="Arial" charset="0"/>
          <a:ea typeface="MS PGothic" pitchFamily="34" charset="-128"/>
        </a:defRPr>
      </a:lvl3pPr>
      <a:lvl4pPr algn="l" rtl="0" eaLnBrk="1" fontAlgn="base" hangingPunct="1">
        <a:spcBef>
          <a:spcPct val="0"/>
        </a:spcBef>
        <a:spcAft>
          <a:spcPct val="0"/>
        </a:spcAft>
        <a:defRPr sz="4400">
          <a:solidFill>
            <a:srgbClr val="58595B"/>
          </a:solidFill>
          <a:latin typeface="Arial" charset="0"/>
          <a:ea typeface="MS PGothic" pitchFamily="34" charset="-128"/>
        </a:defRPr>
      </a:lvl4pPr>
      <a:lvl5pPr algn="l" rtl="0" eaLnBrk="1" fontAlgn="base" hangingPunct="1">
        <a:spcBef>
          <a:spcPct val="0"/>
        </a:spcBef>
        <a:spcAft>
          <a:spcPct val="0"/>
        </a:spcAft>
        <a:defRPr sz="4400">
          <a:solidFill>
            <a:srgbClr val="58595B"/>
          </a:solidFill>
          <a:latin typeface="Arial" charset="0"/>
          <a:ea typeface="MS PGothic" pitchFamily="34" charset="-128"/>
        </a:defRPr>
      </a:lvl5pPr>
      <a:lvl6pPr marL="457189" algn="l" rtl="0" eaLnBrk="1" fontAlgn="base" hangingPunct="1">
        <a:spcBef>
          <a:spcPct val="0"/>
        </a:spcBef>
        <a:spcAft>
          <a:spcPct val="0"/>
        </a:spcAft>
        <a:defRPr sz="4400">
          <a:solidFill>
            <a:srgbClr val="58595B"/>
          </a:solidFill>
          <a:latin typeface="Arial" charset="0"/>
        </a:defRPr>
      </a:lvl6pPr>
      <a:lvl7pPr marL="914377" algn="l" rtl="0" eaLnBrk="1" fontAlgn="base" hangingPunct="1">
        <a:spcBef>
          <a:spcPct val="0"/>
        </a:spcBef>
        <a:spcAft>
          <a:spcPct val="0"/>
        </a:spcAft>
        <a:defRPr sz="4400">
          <a:solidFill>
            <a:srgbClr val="58595B"/>
          </a:solidFill>
          <a:latin typeface="Arial" charset="0"/>
        </a:defRPr>
      </a:lvl7pPr>
      <a:lvl8pPr marL="1371566" algn="l" rtl="0" eaLnBrk="1" fontAlgn="base" hangingPunct="1">
        <a:spcBef>
          <a:spcPct val="0"/>
        </a:spcBef>
        <a:spcAft>
          <a:spcPct val="0"/>
        </a:spcAft>
        <a:defRPr sz="4400">
          <a:solidFill>
            <a:srgbClr val="58595B"/>
          </a:solidFill>
          <a:latin typeface="Arial" charset="0"/>
        </a:defRPr>
      </a:lvl8pPr>
      <a:lvl9pPr marL="1828754" algn="l" rtl="0" eaLnBrk="1" fontAlgn="base" hangingPunct="1">
        <a:spcBef>
          <a:spcPct val="0"/>
        </a:spcBef>
        <a:spcAft>
          <a:spcPct val="0"/>
        </a:spcAft>
        <a:defRPr sz="4400">
          <a:solidFill>
            <a:srgbClr val="58595B"/>
          </a:solidFill>
          <a:latin typeface="Arial" charset="0"/>
        </a:defRPr>
      </a:lvl9pPr>
    </p:titleStyle>
    <p:bodyStyle>
      <a:lvl1pPr marL="342891" indent="-342891" algn="l" rtl="0" eaLnBrk="1" fontAlgn="base" hangingPunct="1">
        <a:spcBef>
          <a:spcPts val="700"/>
        </a:spcBef>
        <a:spcAft>
          <a:spcPct val="0"/>
        </a:spcAft>
        <a:buClr>
          <a:srgbClr val="F58220"/>
        </a:buClr>
        <a:buSzPct val="125000"/>
        <a:buFont typeface="Wingdings" pitchFamily="2" charset="2"/>
        <a:defRPr sz="2900" kern="1200">
          <a:solidFill>
            <a:srgbClr val="58595B"/>
          </a:solidFill>
          <a:latin typeface="+mn-lt"/>
          <a:ea typeface="MS PGothic" pitchFamily="34" charset="-128"/>
          <a:cs typeface="+mn-cs"/>
        </a:defRPr>
      </a:lvl1pPr>
      <a:lvl2pPr marL="639747" indent="-273044" algn="l" rtl="0" eaLnBrk="1" fontAlgn="base" hangingPunct="1">
        <a:spcBef>
          <a:spcPts val="551"/>
        </a:spcBef>
        <a:spcAft>
          <a:spcPct val="0"/>
        </a:spcAft>
        <a:buClr>
          <a:srgbClr val="F58220"/>
        </a:buClr>
        <a:buSzPct val="100000"/>
        <a:buFont typeface="Wingdings" pitchFamily="2" charset="2"/>
        <a:buChar char="§"/>
        <a:defRPr sz="2600" kern="1200">
          <a:solidFill>
            <a:srgbClr val="58595B"/>
          </a:solidFill>
          <a:latin typeface="+mn-lt"/>
          <a:ea typeface="MS PGothic" pitchFamily="34" charset="-128"/>
          <a:cs typeface="+mn-cs"/>
        </a:defRPr>
      </a:lvl2pPr>
      <a:lvl3pPr marL="914377" indent="-228594" algn="l" rtl="0" eaLnBrk="1" fontAlgn="base" hangingPunct="1">
        <a:spcBef>
          <a:spcPts val="500"/>
        </a:spcBef>
        <a:spcAft>
          <a:spcPct val="0"/>
        </a:spcAft>
        <a:buClr>
          <a:srgbClr val="73A533"/>
        </a:buClr>
        <a:buSzPct val="90000"/>
        <a:buFont typeface="Wingdings" pitchFamily="2" charset="2"/>
        <a:buChar char="Ø"/>
        <a:defRPr sz="2300" kern="1200">
          <a:solidFill>
            <a:srgbClr val="58595B"/>
          </a:solidFill>
          <a:latin typeface="+mn-lt"/>
          <a:ea typeface="MS PGothic" pitchFamily="34" charset="-128"/>
          <a:cs typeface="+mn-cs"/>
        </a:defRPr>
      </a:lvl3pPr>
      <a:lvl4pPr marL="1371566" indent="-228594" algn="l" rtl="0" eaLnBrk="1" fontAlgn="base" hangingPunct="1">
        <a:spcBef>
          <a:spcPts val="400"/>
        </a:spcBef>
        <a:spcAft>
          <a:spcPct val="0"/>
        </a:spcAft>
        <a:buClr>
          <a:srgbClr val="F58220"/>
        </a:buClr>
        <a:buSzPct val="100000"/>
        <a:buFont typeface="Wingdings" pitchFamily="2" charset="2"/>
        <a:buChar char="−"/>
        <a:defRPr sz="2000" kern="1200">
          <a:solidFill>
            <a:srgbClr val="58595B"/>
          </a:solidFill>
          <a:latin typeface="+mn-lt"/>
          <a:ea typeface="MS PGothic" pitchFamily="34" charset="-128"/>
          <a:cs typeface="+mn-cs"/>
        </a:defRPr>
      </a:lvl4pPr>
      <a:lvl5pPr marL="1828754" indent="-228594" algn="l" rtl="0" eaLnBrk="1" fontAlgn="base" hangingPunct="1">
        <a:spcBef>
          <a:spcPts val="400"/>
        </a:spcBef>
        <a:spcAft>
          <a:spcPct val="0"/>
        </a:spcAft>
        <a:buClr>
          <a:srgbClr val="73A533"/>
        </a:buClr>
        <a:buSzPct val="100000"/>
        <a:buFont typeface="Arial" charset="0"/>
        <a:buChar char="•"/>
        <a:defRPr sz="2000" kern="1200">
          <a:solidFill>
            <a:srgbClr val="58595B"/>
          </a:solidFill>
          <a:latin typeface="+mn-lt"/>
          <a:ea typeface="MS PGothic" pitchFamily="34" charset="-128"/>
          <a:cs typeface="+mn-cs"/>
        </a:defRPr>
      </a:lvl5pPr>
      <a:lvl6pPr marL="2103067" indent="-228594"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189" algn="l" rtl="0" eaLnBrk="1" hangingPunct="1">
        <a:defRPr kern="1200">
          <a:solidFill>
            <a:schemeClr val="tx1"/>
          </a:solidFill>
          <a:latin typeface="+mn-lt"/>
          <a:ea typeface="+mn-ea"/>
          <a:cs typeface="+mn-cs"/>
        </a:defRPr>
      </a:lvl2pPr>
      <a:lvl3pPr marL="914377" algn="l" rtl="0" eaLnBrk="1" hangingPunct="1">
        <a:defRPr kern="1200">
          <a:solidFill>
            <a:schemeClr val="tx1"/>
          </a:solidFill>
          <a:latin typeface="+mn-lt"/>
          <a:ea typeface="+mn-ea"/>
          <a:cs typeface="+mn-cs"/>
        </a:defRPr>
      </a:lvl3pPr>
      <a:lvl4pPr marL="1371566" algn="l" rtl="0" eaLnBrk="1" hangingPunct="1">
        <a:defRPr kern="1200">
          <a:solidFill>
            <a:schemeClr val="tx1"/>
          </a:solidFill>
          <a:latin typeface="+mn-lt"/>
          <a:ea typeface="+mn-ea"/>
          <a:cs typeface="+mn-cs"/>
        </a:defRPr>
      </a:lvl4pPr>
      <a:lvl5pPr marL="1828754" algn="l" rtl="0" eaLnBrk="1" hangingPunct="1">
        <a:defRPr kern="1200">
          <a:solidFill>
            <a:schemeClr val="tx1"/>
          </a:solidFill>
          <a:latin typeface="+mn-lt"/>
          <a:ea typeface="+mn-ea"/>
          <a:cs typeface="+mn-cs"/>
        </a:defRPr>
      </a:lvl5pPr>
      <a:lvl6pPr marL="2285943" algn="l" rtl="0" eaLnBrk="1" hangingPunct="1">
        <a:defRPr kern="1200">
          <a:solidFill>
            <a:schemeClr val="tx1"/>
          </a:solidFill>
          <a:latin typeface="+mn-lt"/>
          <a:ea typeface="+mn-ea"/>
          <a:cs typeface="+mn-cs"/>
        </a:defRPr>
      </a:lvl6pPr>
      <a:lvl7pPr marL="2743131" algn="l" rtl="0" eaLnBrk="1" hangingPunct="1">
        <a:defRPr kern="1200">
          <a:solidFill>
            <a:schemeClr val="tx1"/>
          </a:solidFill>
          <a:latin typeface="+mn-lt"/>
          <a:ea typeface="+mn-ea"/>
          <a:cs typeface="+mn-cs"/>
        </a:defRPr>
      </a:lvl7pPr>
      <a:lvl8pPr marL="3200320" algn="l" rtl="0" eaLnBrk="1" hangingPunct="1">
        <a:defRPr kern="1200">
          <a:solidFill>
            <a:schemeClr val="tx1"/>
          </a:solidFill>
          <a:latin typeface="+mn-lt"/>
          <a:ea typeface="+mn-ea"/>
          <a:cs typeface="+mn-cs"/>
        </a:defRPr>
      </a:lvl8pPr>
      <a:lvl9pPr marL="3657509"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microsoft.com/office/2007/relationships/hdphoto" Target="../media/hdphoto2.wdp"/><Relationship Id="rId5" Type="http://schemas.openxmlformats.org/officeDocument/2006/relationships/image" Target="../media/image19.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microsoft.com/office/2007/relationships/hdphoto" Target="../media/hdphoto1.wdp"/><Relationship Id="rId5" Type="http://schemas.openxmlformats.org/officeDocument/2006/relationships/image" Target="../media/image18.png"/><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microsoft.com/office/2007/relationships/hdphoto" Target="../media/hdphoto4.wdp"/><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mailto:jconrad@sproutedbean.com" TargetMode="External"/><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8" Type="http://schemas.openxmlformats.org/officeDocument/2006/relationships/hyperlink" Target="https://www.futureswithoutviolence.org/sosemotionalintelligence/" TargetMode="External"/><Relationship Id="rId3" Type="http://schemas.openxmlformats.org/officeDocument/2006/relationships/hyperlink" Target="http://www.rackham.umich.edu/downloads/more-mentoring-guide-for-mentors.pdf" TargetMode="External"/><Relationship Id="rId7" Type="http://schemas.openxmlformats.org/officeDocument/2006/relationships/hyperlink" Target="https://www.bridgespan.org/insights/library/leadership-development/52-free-development-opportunities" TargetMode="External"/><Relationship Id="rId12" Type="http://schemas.openxmlformats.org/officeDocument/2006/relationships/hyperlink" Target="https://www.futureswithoutviolence.org/organizational-leadership-training/supporting-organizational-sustainability-training/"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hyperlink" Target="https://www.classy.org/blog/10-quick-tips-find-nonprofit-mentor/" TargetMode="External"/><Relationship Id="rId11" Type="http://schemas.openxmlformats.org/officeDocument/2006/relationships/hyperlink" Target="https://www.futureswithoutviolence.org/secondary-traumatic-stress-workshop/" TargetMode="External"/><Relationship Id="rId5" Type="http://schemas.openxmlformats.org/officeDocument/2006/relationships/hyperlink" Target="http://www.nationalmentoringresourcecenter.org/index.php/nmrc-blog/186-supporting-survivors-of-sexual-violence-through-mentoring.html" TargetMode="External"/><Relationship Id="rId10" Type="http://schemas.openxmlformats.org/officeDocument/2006/relationships/hyperlink" Target="http://www.futureswithoutviolence.org/assembling-the-pieces-tools-to-build-an-effective-board/" TargetMode="External"/><Relationship Id="rId4" Type="http://schemas.openxmlformats.org/officeDocument/2006/relationships/hyperlink" Target="https://files.eric.ed.gov/fulltext/ED536786.pdf" TargetMode="External"/><Relationship Id="rId9" Type="http://schemas.openxmlformats.org/officeDocument/2006/relationships/hyperlink" Target="https://www.futureswithoutviolence.org/compassion-fatigue-self-care-individuals-organization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mailto:marenas@futureswithoutviolence.org" TargetMode="External"/><Relationship Id="rId5" Type="http://schemas.openxmlformats.org/officeDocument/2006/relationships/hyperlink" Target="https://www.futureswithoutviolence.org/resources-events/webinars/" TargetMode="External"/><Relationship Id="rId4" Type="http://schemas.openxmlformats.org/officeDocument/2006/relationships/hyperlink" Target="https://www.surveymonkey.com/r/mentorwebeval"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89957" y="2068956"/>
            <a:ext cx="11117767" cy="1140176"/>
          </a:xfrm>
        </p:spPr>
        <p:txBody>
          <a:bodyPr>
            <a:noAutofit/>
          </a:bodyPr>
          <a:lstStyle/>
          <a:p>
            <a:pPr algn="ctr"/>
            <a:r>
              <a:rPr lang="en-US" sz="2400" b="1" dirty="0">
                <a:solidFill>
                  <a:srgbClr val="F58220"/>
                </a:solidFill>
              </a:rPr>
              <a:t>The Benefits of Mentorship: </a:t>
            </a:r>
            <a:br>
              <a:rPr lang="en-US" sz="2400" b="1" dirty="0">
                <a:solidFill>
                  <a:srgbClr val="F58220"/>
                </a:solidFill>
              </a:rPr>
            </a:br>
            <a:r>
              <a:rPr lang="en-US" sz="2400" b="1" dirty="0">
                <a:solidFill>
                  <a:srgbClr val="F58220"/>
                </a:solidFill>
              </a:rPr>
              <a:t>Empower, Lead, Succeed in Organizations </a:t>
            </a:r>
            <a:r>
              <a:rPr lang="en-US" sz="2400" b="1" dirty="0" smtClean="0">
                <a:solidFill>
                  <a:srgbClr val="F58220"/>
                </a:solidFill>
              </a:rPr>
              <a:t/>
            </a:r>
            <a:br>
              <a:rPr lang="en-US" sz="2400" b="1" dirty="0" smtClean="0">
                <a:solidFill>
                  <a:srgbClr val="F58220"/>
                </a:solidFill>
              </a:rPr>
            </a:br>
            <a:r>
              <a:rPr lang="en-US" sz="2400" b="1" dirty="0" smtClean="0">
                <a:solidFill>
                  <a:srgbClr val="F58220"/>
                </a:solidFill>
              </a:rPr>
              <a:t>Serving </a:t>
            </a:r>
            <a:r>
              <a:rPr lang="en-US" sz="2400" b="1" dirty="0">
                <a:solidFill>
                  <a:srgbClr val="F58220"/>
                </a:solidFill>
              </a:rPr>
              <a:t>Survivors of </a:t>
            </a:r>
            <a:r>
              <a:rPr lang="en-US" sz="2400" b="1" dirty="0" smtClean="0">
                <a:solidFill>
                  <a:srgbClr val="F58220"/>
                </a:solidFill>
              </a:rPr>
              <a:t>Violence</a:t>
            </a:r>
            <a:endParaRPr lang="en-US" sz="2400" dirty="0">
              <a:solidFill>
                <a:srgbClr val="F58220"/>
              </a:solidFill>
            </a:endParaRPr>
          </a:p>
        </p:txBody>
      </p:sp>
      <p:sp>
        <p:nvSpPr>
          <p:cNvPr id="8196" name="TextBox 5"/>
          <p:cNvSpPr txBox="1">
            <a:spLocks noChangeArrowheads="1"/>
          </p:cNvSpPr>
          <p:nvPr/>
        </p:nvSpPr>
        <p:spPr bwMode="auto">
          <a:xfrm>
            <a:off x="135468" y="3239911"/>
            <a:ext cx="12056532" cy="3000821"/>
          </a:xfrm>
          <a:prstGeom prst="rect">
            <a:avLst/>
          </a:prstGeom>
          <a:noFill/>
          <a:ln w="9525">
            <a:noFill/>
            <a:miter lim="800000"/>
            <a:headEnd/>
            <a:tailEnd/>
          </a:ln>
        </p:spPr>
        <p:txBody>
          <a:bodyPr wrap="square">
            <a:spAutoFit/>
          </a:bodyPr>
          <a:lstStyle/>
          <a:p>
            <a:pPr algn="ctr"/>
            <a:endParaRPr lang="en-US" sz="500" i="1" dirty="0">
              <a:solidFill>
                <a:prstClr val="black"/>
              </a:solidFill>
              <a:cs typeface="Arial" charset="0"/>
              <a:sym typeface="Arial"/>
            </a:endParaRPr>
          </a:p>
          <a:p>
            <a:pPr algn="ctr"/>
            <a:r>
              <a:rPr lang="en-US" sz="2000" i="1" dirty="0">
                <a:solidFill>
                  <a:prstClr val="black"/>
                </a:solidFill>
                <a:cs typeface="Arial" charset="0"/>
                <a:sym typeface="Arial"/>
              </a:rPr>
              <a:t>Presented by Futures Without Violence in partnership with the</a:t>
            </a:r>
          </a:p>
          <a:p>
            <a:pPr algn="ctr"/>
            <a:r>
              <a:rPr lang="en-US" sz="2000" i="1" dirty="0">
                <a:solidFill>
                  <a:prstClr val="black"/>
                </a:solidFill>
                <a:cs typeface="Arial" charset="0"/>
                <a:sym typeface="Arial"/>
              </a:rPr>
              <a:t> U. S. Department of Justice, Office on Violence Against Women</a:t>
            </a:r>
          </a:p>
          <a:p>
            <a:pPr algn="ctr"/>
            <a:endParaRPr lang="en-US" sz="1400" i="1" dirty="0">
              <a:solidFill>
                <a:prstClr val="black"/>
              </a:solidFill>
              <a:cs typeface="Arial" charset="0"/>
              <a:sym typeface="Arial"/>
            </a:endParaRPr>
          </a:p>
          <a:p>
            <a:r>
              <a:rPr lang="en-US" sz="2400" b="1" dirty="0">
                <a:solidFill>
                  <a:srgbClr val="F58220"/>
                </a:solidFill>
                <a:cs typeface="Arial" charset="0"/>
                <a:sym typeface="Arial"/>
              </a:rPr>
              <a:t>Presenters: </a:t>
            </a:r>
            <a:endParaRPr lang="en-US" sz="2400" b="1" dirty="0" smtClean="0">
              <a:solidFill>
                <a:srgbClr val="F58220"/>
              </a:solidFill>
              <a:cs typeface="Arial" charset="0"/>
              <a:sym typeface="Arial"/>
            </a:endParaRPr>
          </a:p>
          <a:p>
            <a:r>
              <a:rPr lang="en-US" sz="2400" b="1" dirty="0" smtClean="0"/>
              <a:t>Vivian Huelgo,</a:t>
            </a:r>
            <a:r>
              <a:rPr lang="en-US" sz="2400" dirty="0" smtClean="0"/>
              <a:t> American Bar Association, Commission on Domestic &amp; Sexual Violence    </a:t>
            </a:r>
            <a:endParaRPr lang="en-US" sz="2400" b="1" dirty="0">
              <a:solidFill>
                <a:prstClr val="black"/>
              </a:solidFill>
              <a:cs typeface="Arial"/>
              <a:sym typeface="Arial"/>
            </a:endParaRPr>
          </a:p>
          <a:p>
            <a:r>
              <a:rPr lang="en-US" sz="2400" b="1" dirty="0"/>
              <a:t>Jenn Labin</a:t>
            </a:r>
            <a:r>
              <a:rPr lang="en-US" sz="2400" dirty="0"/>
              <a:t>, author of </a:t>
            </a:r>
            <a:r>
              <a:rPr lang="en-US" sz="2400" i="1" dirty="0"/>
              <a:t>Mentoring Programs that Work</a:t>
            </a:r>
            <a:r>
              <a:rPr lang="en-US" sz="2400" dirty="0"/>
              <a:t> </a:t>
            </a:r>
            <a:endParaRPr lang="en-US" sz="2400" dirty="0" smtClean="0"/>
          </a:p>
          <a:p>
            <a:endParaRPr lang="en-US" sz="1000" b="1" u="sng" dirty="0">
              <a:solidFill>
                <a:prstClr val="black"/>
              </a:solidFill>
              <a:cs typeface="Arial" charset="0"/>
              <a:sym typeface="Arial"/>
            </a:endParaRPr>
          </a:p>
          <a:p>
            <a:r>
              <a:rPr lang="en-US" sz="2400" b="1" dirty="0">
                <a:solidFill>
                  <a:srgbClr val="F58220"/>
                </a:solidFill>
                <a:cs typeface="Arial" charset="0"/>
                <a:sym typeface="Arial"/>
              </a:rPr>
              <a:t>Facilitator</a:t>
            </a:r>
            <a:r>
              <a:rPr lang="en-US" sz="2400" b="1" dirty="0" smtClean="0">
                <a:solidFill>
                  <a:srgbClr val="F58220"/>
                </a:solidFill>
                <a:cs typeface="Arial" charset="0"/>
                <a:sym typeface="Arial"/>
              </a:rPr>
              <a:t>:</a:t>
            </a:r>
            <a:r>
              <a:rPr lang="en-US" sz="2400" dirty="0"/>
              <a:t/>
            </a:r>
            <a:br>
              <a:rPr lang="en-US" sz="2400" dirty="0"/>
            </a:br>
            <a:r>
              <a:rPr lang="en-US" sz="2400" b="1" dirty="0"/>
              <a:t>Jennifer White</a:t>
            </a:r>
            <a:r>
              <a:rPr lang="en-US" sz="2400" dirty="0"/>
              <a:t>, Futures Without Violence (Moderator</a:t>
            </a:r>
            <a:r>
              <a:rPr lang="en-US" sz="2400" dirty="0" smtClean="0"/>
              <a:t>)</a:t>
            </a:r>
            <a:endParaRPr lang="en-US" sz="2400" dirty="0"/>
          </a:p>
        </p:txBody>
      </p:sp>
      <p:sp>
        <p:nvSpPr>
          <p:cNvPr id="2" name="TextBox 1"/>
          <p:cNvSpPr txBox="1"/>
          <p:nvPr/>
        </p:nvSpPr>
        <p:spPr>
          <a:xfrm>
            <a:off x="9601202" y="576943"/>
            <a:ext cx="184731" cy="369332"/>
          </a:xfrm>
          <a:prstGeom prst="rect">
            <a:avLst/>
          </a:prstGeom>
          <a:noFill/>
        </p:spPr>
        <p:txBody>
          <a:bodyPr wrap="none" rtlCol="0">
            <a:spAutoFit/>
          </a:bodyPr>
          <a:lstStyle/>
          <a:p>
            <a:endParaRPr lang="en-US" dirty="0">
              <a:solidFill>
                <a:prstClr val="black"/>
              </a:solidFill>
              <a:cs typeface="Arial"/>
              <a:sym typeface="Arial"/>
            </a:endParaRPr>
          </a:p>
        </p:txBody>
      </p:sp>
      <p:sp>
        <p:nvSpPr>
          <p:cNvPr id="3" name="TextBox 2"/>
          <p:cNvSpPr txBox="1"/>
          <p:nvPr/>
        </p:nvSpPr>
        <p:spPr>
          <a:xfrm>
            <a:off x="9319173" y="299946"/>
            <a:ext cx="2634593" cy="677108"/>
          </a:xfrm>
          <a:prstGeom prst="rect">
            <a:avLst/>
          </a:prstGeom>
          <a:noFill/>
        </p:spPr>
        <p:txBody>
          <a:bodyPr wrap="square" rtlCol="0">
            <a:spAutoFit/>
          </a:bodyPr>
          <a:lstStyle/>
          <a:p>
            <a:r>
              <a:rPr lang="en-US" sz="2000" b="1" u="sng" dirty="0" smtClean="0">
                <a:solidFill>
                  <a:prstClr val="black"/>
                </a:solidFill>
                <a:cs typeface="Arial" charset="0"/>
                <a:sym typeface="Arial"/>
              </a:rPr>
              <a:t>December 14, 2017</a:t>
            </a:r>
          </a:p>
          <a:p>
            <a:endParaRPr lang="en-US" dirty="0">
              <a:solidFill>
                <a:prstClr val="black"/>
              </a:solidFill>
              <a:cs typeface="Arial"/>
              <a:sym typeface="Arial"/>
            </a:endParaRPr>
          </a:p>
        </p:txBody>
      </p:sp>
    </p:spTree>
    <p:extLst>
      <p:ext uri="{BB962C8B-B14F-4D97-AF65-F5344CB8AC3E}">
        <p14:creationId xmlns:p14="http://schemas.microsoft.com/office/powerpoint/2010/main" val="503726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t>
            </a:r>
            <a:r>
              <a:rPr lang="en-US" dirty="0" smtClean="0"/>
              <a:t>enefits </a:t>
            </a:r>
            <a:r>
              <a:rPr lang="en-US" dirty="0"/>
              <a:t>to </a:t>
            </a:r>
            <a:r>
              <a:rPr lang="en-US" dirty="0" smtClean="0"/>
              <a:t>Mentees</a:t>
            </a:r>
            <a:endParaRPr lang="en-US" dirty="0"/>
          </a:p>
        </p:txBody>
      </p:sp>
      <p:sp>
        <p:nvSpPr>
          <p:cNvPr id="3" name="Content Placeholder 2"/>
          <p:cNvSpPr>
            <a:spLocks noGrp="1"/>
          </p:cNvSpPr>
          <p:nvPr>
            <p:ph sz="quarter" idx="13"/>
          </p:nvPr>
        </p:nvSpPr>
        <p:spPr>
          <a:xfrm>
            <a:off x="406401" y="1524000"/>
            <a:ext cx="11593688" cy="4495800"/>
          </a:xfrm>
        </p:spPr>
        <p:txBody>
          <a:bodyPr/>
          <a:lstStyle/>
          <a:p>
            <a:pPr marL="457200" indent="-457200">
              <a:lnSpc>
                <a:spcPct val="150000"/>
              </a:lnSpc>
              <a:buFont typeface="Arial" panose="020B0604020202020204" pitchFamily="34" charset="0"/>
              <a:buChar char="•"/>
            </a:pPr>
            <a:r>
              <a:rPr lang="en-US" sz="3200" dirty="0"/>
              <a:t>S</a:t>
            </a:r>
            <a:r>
              <a:rPr lang="en-US" sz="3200" dirty="0" smtClean="0"/>
              <a:t>trategic advice </a:t>
            </a:r>
          </a:p>
          <a:p>
            <a:pPr marL="457200" indent="-457200">
              <a:lnSpc>
                <a:spcPct val="150000"/>
              </a:lnSpc>
              <a:buFont typeface="Arial" panose="020B0604020202020204" pitchFamily="34" charset="0"/>
              <a:buChar char="•"/>
            </a:pPr>
            <a:r>
              <a:rPr lang="en-US" sz="3200" dirty="0"/>
              <a:t>G</a:t>
            </a:r>
            <a:r>
              <a:rPr lang="en-US" sz="3200" dirty="0" smtClean="0"/>
              <a:t>uidance </a:t>
            </a:r>
          </a:p>
          <a:p>
            <a:pPr marL="457200" indent="-457200">
              <a:lnSpc>
                <a:spcPct val="150000"/>
              </a:lnSpc>
              <a:buFont typeface="Arial" panose="020B0604020202020204" pitchFamily="34" charset="0"/>
              <a:buChar char="•"/>
            </a:pPr>
            <a:r>
              <a:rPr lang="en-US" sz="3200" dirty="0" smtClean="0"/>
              <a:t>Support </a:t>
            </a:r>
            <a:r>
              <a:rPr lang="en-US" sz="3200" dirty="0"/>
              <a:t>outside of </a:t>
            </a:r>
            <a:r>
              <a:rPr lang="en-US" sz="3200" dirty="0" smtClean="0"/>
              <a:t>supervision</a:t>
            </a:r>
          </a:p>
          <a:p>
            <a:pPr marL="457200" indent="-457200">
              <a:lnSpc>
                <a:spcPct val="15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sym typeface="Arial"/>
              </a:rPr>
              <a:t>Build relationships </a:t>
            </a:r>
            <a:r>
              <a:rPr lang="en-US" sz="3200" dirty="0">
                <a:latin typeface="Arial" panose="020B0604020202020204" pitchFamily="34" charset="0"/>
                <a:cs typeface="Arial" panose="020B0604020202020204" pitchFamily="34" charset="0"/>
                <a:sym typeface="Arial"/>
              </a:rPr>
              <a:t>throughout the </a:t>
            </a:r>
            <a:r>
              <a:rPr lang="en-US" sz="3200" dirty="0" smtClean="0">
                <a:latin typeface="Arial" panose="020B0604020202020204" pitchFamily="34" charset="0"/>
                <a:cs typeface="Arial" panose="020B0604020202020204" pitchFamily="34" charset="0"/>
                <a:sym typeface="Arial"/>
              </a:rPr>
              <a:t>organization</a:t>
            </a:r>
          </a:p>
          <a:p>
            <a:pPr marL="457200" indent="-457200">
              <a:lnSpc>
                <a:spcPct val="15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sym typeface="Arial"/>
              </a:rPr>
              <a:t>Help feel </a:t>
            </a:r>
            <a:r>
              <a:rPr lang="en-US" sz="3200" dirty="0">
                <a:latin typeface="Arial" panose="020B0604020202020204" pitchFamily="34" charset="0"/>
                <a:cs typeface="Arial" panose="020B0604020202020204" pitchFamily="34" charset="0"/>
                <a:sym typeface="Arial"/>
              </a:rPr>
              <a:t>more connected to </a:t>
            </a:r>
            <a:r>
              <a:rPr lang="en-US" sz="3200" dirty="0" smtClean="0">
                <a:latin typeface="Arial" panose="020B0604020202020204" pitchFamily="34" charset="0"/>
                <a:cs typeface="Arial" panose="020B0604020202020204" pitchFamily="34" charset="0"/>
                <a:sym typeface="Arial"/>
              </a:rPr>
              <a:t>the movement</a:t>
            </a:r>
            <a:endParaRPr lang="en-US" sz="3200" strike="sngStrike" dirty="0" smtClean="0">
              <a:latin typeface="Arial" panose="020B0604020202020204" pitchFamily="34" charset="0"/>
              <a:cs typeface="Arial" panose="020B0604020202020204" pitchFamily="34" charset="0"/>
              <a:sym typeface="Arial"/>
            </a:endParaRPr>
          </a:p>
          <a:p>
            <a:pPr marL="457200" indent="-457200">
              <a:lnSpc>
                <a:spcPct val="15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sym typeface="Arial"/>
              </a:rPr>
              <a:t>Promotes </a:t>
            </a:r>
            <a:r>
              <a:rPr lang="en-US" sz="3200" dirty="0">
                <a:latin typeface="Arial" panose="020B0604020202020204" pitchFamily="34" charset="0"/>
                <a:cs typeface="Arial" panose="020B0604020202020204" pitchFamily="34" charset="0"/>
                <a:sym typeface="Arial"/>
              </a:rPr>
              <a:t>career and leadership </a:t>
            </a:r>
            <a:r>
              <a:rPr lang="en-US" sz="3200" dirty="0" smtClean="0">
                <a:latin typeface="Arial" panose="020B0604020202020204" pitchFamily="34" charset="0"/>
                <a:cs typeface="Arial" panose="020B0604020202020204" pitchFamily="34" charset="0"/>
                <a:sym typeface="Arial"/>
              </a:rPr>
              <a:t>development</a:t>
            </a:r>
          </a:p>
          <a:p>
            <a:endParaRPr lang="en-US" sz="3200" dirty="0"/>
          </a:p>
          <a:p>
            <a:endParaRPr lang="en-US" sz="3200" dirty="0"/>
          </a:p>
          <a:p>
            <a:endParaRPr lang="en-US" dirty="0"/>
          </a:p>
        </p:txBody>
      </p:sp>
    </p:spTree>
    <p:extLst>
      <p:ext uri="{BB962C8B-B14F-4D97-AF65-F5344CB8AC3E}">
        <p14:creationId xmlns:p14="http://schemas.microsoft.com/office/powerpoint/2010/main" val="3085661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Mentoring Relationship &amp; Skill Development</a:t>
            </a:r>
            <a:endParaRPr lang="en-US" dirty="0"/>
          </a:p>
        </p:txBody>
      </p:sp>
      <p:sp>
        <p:nvSpPr>
          <p:cNvPr id="3" name="Content Placeholder 2"/>
          <p:cNvSpPr>
            <a:spLocks noGrp="1"/>
          </p:cNvSpPr>
          <p:nvPr>
            <p:ph sz="half" idx="1"/>
          </p:nvPr>
        </p:nvSpPr>
        <p:spPr>
          <a:xfrm>
            <a:off x="587023" y="2483556"/>
            <a:ext cx="5441244" cy="3160888"/>
          </a:xfrm>
        </p:spPr>
        <p:style>
          <a:lnRef idx="1">
            <a:schemeClr val="accent1"/>
          </a:lnRef>
          <a:fillRef idx="2">
            <a:schemeClr val="accent1"/>
          </a:fillRef>
          <a:effectRef idx="1">
            <a:schemeClr val="accent1"/>
          </a:effectRef>
          <a:fontRef idx="minor">
            <a:schemeClr val="dk1"/>
          </a:fontRef>
        </p:style>
        <p:txBody>
          <a:bodyPr/>
          <a:lstStyle/>
          <a:p>
            <a:pPr marL="457200" indent="-457200">
              <a:buFont typeface="Arial" panose="020B0604020202020204" pitchFamily="34" charset="0"/>
              <a:buChar char="•"/>
            </a:pPr>
            <a:r>
              <a:rPr lang="en-US" sz="2800" dirty="0" smtClean="0"/>
              <a:t>Strategic planning</a:t>
            </a:r>
          </a:p>
          <a:p>
            <a:pPr marL="457200" indent="-457200">
              <a:buFont typeface="Arial" panose="020B0604020202020204" pitchFamily="34" charset="0"/>
              <a:buChar char="•"/>
            </a:pPr>
            <a:r>
              <a:rPr lang="en-US" sz="2800" dirty="0"/>
              <a:t>M</a:t>
            </a:r>
            <a:r>
              <a:rPr lang="en-US" sz="2800" dirty="0" smtClean="0"/>
              <a:t>edia relations </a:t>
            </a:r>
          </a:p>
          <a:p>
            <a:pPr marL="457200" indent="-457200">
              <a:buFont typeface="Arial" panose="020B0604020202020204" pitchFamily="34" charset="0"/>
              <a:buChar char="•"/>
            </a:pPr>
            <a:r>
              <a:rPr lang="en-US" sz="2800" dirty="0" smtClean="0"/>
              <a:t>Research </a:t>
            </a:r>
            <a:r>
              <a:rPr lang="en-US" sz="2800" dirty="0"/>
              <a:t>and </a:t>
            </a:r>
            <a:r>
              <a:rPr lang="en-US" sz="2800" dirty="0" smtClean="0"/>
              <a:t>evaluation</a:t>
            </a:r>
          </a:p>
          <a:p>
            <a:pPr marL="457200" indent="-457200">
              <a:buFont typeface="Arial" panose="020B0604020202020204" pitchFamily="34" charset="0"/>
              <a:buChar char="•"/>
            </a:pPr>
            <a:r>
              <a:rPr lang="en-US" sz="2800" dirty="0"/>
              <a:t>C</a:t>
            </a:r>
            <a:r>
              <a:rPr lang="en-US" sz="2800" dirty="0" smtClean="0"/>
              <a:t>ommunity organizing</a:t>
            </a:r>
          </a:p>
          <a:p>
            <a:pPr marL="457200" indent="-457200">
              <a:buFont typeface="Arial" panose="020B0604020202020204" pitchFamily="34" charset="0"/>
              <a:buChar char="•"/>
            </a:pPr>
            <a:r>
              <a:rPr lang="en-US" sz="2800" dirty="0"/>
              <a:t>P</a:t>
            </a:r>
            <a:r>
              <a:rPr lang="en-US" sz="2800" dirty="0" smtClean="0"/>
              <a:t>olicy advocacy</a:t>
            </a:r>
          </a:p>
        </p:txBody>
      </p:sp>
      <p:sp>
        <p:nvSpPr>
          <p:cNvPr id="4" name="Content Placeholder 3"/>
          <p:cNvSpPr>
            <a:spLocks noGrp="1"/>
          </p:cNvSpPr>
          <p:nvPr>
            <p:ph sz="half" idx="2"/>
          </p:nvPr>
        </p:nvSpPr>
        <p:spPr>
          <a:xfrm>
            <a:off x="6028267" y="2483555"/>
            <a:ext cx="5565422" cy="3160889"/>
          </a:xfrm>
        </p:spPr>
        <p:style>
          <a:lnRef idx="1">
            <a:schemeClr val="accent1"/>
          </a:lnRef>
          <a:fillRef idx="2">
            <a:schemeClr val="accent1"/>
          </a:fillRef>
          <a:effectRef idx="1">
            <a:schemeClr val="accent1"/>
          </a:effectRef>
          <a:fontRef idx="minor">
            <a:schemeClr val="dk1"/>
          </a:fontRef>
        </p:style>
        <p:txBody>
          <a:bodyPr/>
          <a:lstStyle/>
          <a:p>
            <a:pPr marL="457200" indent="-457200">
              <a:buFont typeface="Arial" panose="020B0604020202020204" pitchFamily="34" charset="0"/>
              <a:buChar char="•"/>
            </a:pPr>
            <a:r>
              <a:rPr lang="en-US" sz="2800" dirty="0" smtClean="0"/>
              <a:t>Group facilitation </a:t>
            </a:r>
            <a:endParaRPr lang="en-US" sz="2800" dirty="0"/>
          </a:p>
          <a:p>
            <a:pPr marL="457200" indent="-457200">
              <a:buFont typeface="Arial" panose="020B0604020202020204" pitchFamily="34" charset="0"/>
              <a:buChar char="•"/>
            </a:pPr>
            <a:r>
              <a:rPr lang="en-US" sz="2800" dirty="0" smtClean="0"/>
              <a:t>Public speaking </a:t>
            </a:r>
          </a:p>
          <a:p>
            <a:pPr marL="457200" indent="-457200">
              <a:buFont typeface="Arial" panose="020B0604020202020204" pitchFamily="34" charset="0"/>
              <a:buChar char="•"/>
            </a:pPr>
            <a:r>
              <a:rPr lang="en-US" sz="2800" dirty="0"/>
              <a:t>F</a:t>
            </a:r>
            <a:r>
              <a:rPr lang="en-US" sz="2800" dirty="0" smtClean="0"/>
              <a:t>undraising</a:t>
            </a:r>
          </a:p>
          <a:p>
            <a:pPr marL="457200" indent="-457200">
              <a:buFont typeface="Arial" panose="020B0604020202020204" pitchFamily="34" charset="0"/>
              <a:buChar char="•"/>
            </a:pPr>
            <a:r>
              <a:rPr lang="en-US" sz="2800" dirty="0"/>
              <a:t>B</a:t>
            </a:r>
            <a:r>
              <a:rPr lang="en-US" sz="2800" dirty="0" smtClean="0"/>
              <a:t>udgeting</a:t>
            </a:r>
          </a:p>
          <a:p>
            <a:pPr marL="457200" indent="-457200">
              <a:buFont typeface="Arial" panose="020B0604020202020204" pitchFamily="34" charset="0"/>
              <a:buChar char="•"/>
            </a:pPr>
            <a:r>
              <a:rPr lang="en-US" sz="2800" dirty="0"/>
              <a:t>T</a:t>
            </a:r>
            <a:r>
              <a:rPr lang="en-US" sz="2800" dirty="0" smtClean="0"/>
              <a:t>ime management</a:t>
            </a:r>
          </a:p>
          <a:p>
            <a:pPr marL="457200" indent="-457200">
              <a:buFont typeface="Arial" panose="020B0604020202020204" pitchFamily="34" charset="0"/>
              <a:buChar char="•"/>
            </a:pPr>
            <a:r>
              <a:rPr lang="en-US" sz="2800" dirty="0"/>
              <a:t>I</a:t>
            </a:r>
            <a:r>
              <a:rPr lang="en-US" sz="2800" dirty="0" smtClean="0"/>
              <a:t>nterpersonal communications </a:t>
            </a:r>
            <a:endParaRPr lang="en-US" sz="2800" dirty="0"/>
          </a:p>
        </p:txBody>
      </p:sp>
      <p:sp>
        <p:nvSpPr>
          <p:cNvPr id="5" name="TextBox 4"/>
          <p:cNvSpPr txBox="1"/>
          <p:nvPr/>
        </p:nvSpPr>
        <p:spPr>
          <a:xfrm>
            <a:off x="428978" y="1761067"/>
            <a:ext cx="11255022" cy="584775"/>
          </a:xfrm>
          <a:prstGeom prst="rect">
            <a:avLst/>
          </a:prstGeom>
          <a:noFill/>
        </p:spPr>
        <p:txBody>
          <a:bodyPr wrap="square" rtlCol="0">
            <a:spAutoFit/>
          </a:bodyPr>
          <a:lstStyle/>
          <a:p>
            <a:r>
              <a:rPr lang="en-US" sz="3200" b="1" dirty="0">
                <a:solidFill>
                  <a:srgbClr val="F58220"/>
                </a:solidFill>
              </a:rPr>
              <a:t>Can help enhance leadership skills or competencies:</a:t>
            </a:r>
          </a:p>
        </p:txBody>
      </p:sp>
      <p:sp>
        <p:nvSpPr>
          <p:cNvPr id="6" name="TextBox 5"/>
          <p:cNvSpPr txBox="1"/>
          <p:nvPr/>
        </p:nvSpPr>
        <p:spPr>
          <a:xfrm>
            <a:off x="609600" y="5744078"/>
            <a:ext cx="11503378" cy="523220"/>
          </a:xfrm>
          <a:prstGeom prst="rect">
            <a:avLst/>
          </a:prstGeom>
          <a:noFill/>
        </p:spPr>
        <p:txBody>
          <a:bodyPr wrap="square" rtlCol="0">
            <a:spAutoFit/>
          </a:bodyPr>
          <a:lstStyle/>
          <a:p>
            <a:r>
              <a:rPr lang="en-US" sz="2800" b="1" dirty="0">
                <a:solidFill>
                  <a:srgbClr val="F58220"/>
                </a:solidFill>
              </a:rPr>
              <a:t>Supplemented by training and professional development </a:t>
            </a:r>
            <a:r>
              <a:rPr lang="en-US" sz="2800" b="1" dirty="0" smtClean="0">
                <a:solidFill>
                  <a:srgbClr val="F58220"/>
                </a:solidFill>
              </a:rPr>
              <a:t>activities</a:t>
            </a:r>
            <a:endParaRPr lang="en-US" sz="2800" b="1" dirty="0">
              <a:solidFill>
                <a:srgbClr val="F58220"/>
              </a:solidFill>
            </a:endParaRPr>
          </a:p>
        </p:txBody>
      </p:sp>
    </p:spTree>
    <p:extLst>
      <p:ext uri="{BB962C8B-B14F-4D97-AF65-F5344CB8AC3E}">
        <p14:creationId xmlns:p14="http://schemas.microsoft.com/office/powerpoint/2010/main" val="4081881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00200" y="76202"/>
            <a:ext cx="5410200" cy="6889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914377">
              <a:defRPr/>
            </a:pPr>
            <a:r>
              <a:rPr lang="en-US" b="1" dirty="0">
                <a:solidFill>
                  <a:srgbClr val="003A5D"/>
                </a:solidFill>
                <a:sym typeface="Arial"/>
              </a:rPr>
              <a:t>Program Structures</a:t>
            </a:r>
          </a:p>
        </p:txBody>
      </p:sp>
      <p:sp>
        <p:nvSpPr>
          <p:cNvPr id="2" name="Speech Bubble: Oval 1"/>
          <p:cNvSpPr/>
          <p:nvPr/>
        </p:nvSpPr>
        <p:spPr>
          <a:xfrm rot="819236">
            <a:off x="6105526" y="1104900"/>
            <a:ext cx="2981325" cy="2066925"/>
          </a:xfrm>
          <a:prstGeom prst="wedgeEllipse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a:defRPr/>
            </a:pPr>
            <a:r>
              <a:rPr lang="en-US" sz="4000" b="1" dirty="0">
                <a:solidFill>
                  <a:srgbClr val="444347"/>
                </a:solidFill>
                <a:sym typeface="Arial"/>
              </a:rPr>
              <a:t>In Chat…</a:t>
            </a:r>
          </a:p>
        </p:txBody>
      </p:sp>
      <p:sp>
        <p:nvSpPr>
          <p:cNvPr id="6" name="TextBox 5"/>
          <p:cNvSpPr txBox="1"/>
          <p:nvPr/>
        </p:nvSpPr>
        <p:spPr>
          <a:xfrm>
            <a:off x="1791854" y="3907781"/>
            <a:ext cx="8322143" cy="630942"/>
          </a:xfrm>
          <a:prstGeom prst="rect">
            <a:avLst/>
          </a:prstGeom>
          <a:noFill/>
        </p:spPr>
        <p:txBody>
          <a:bodyPr wrap="square" rtlCol="0">
            <a:spAutoFit/>
          </a:bodyPr>
          <a:lstStyle/>
          <a:p>
            <a:pPr algn="ctr" defTabSz="914377">
              <a:defRPr/>
            </a:pPr>
            <a:r>
              <a:rPr lang="en-US" sz="3500" dirty="0">
                <a:solidFill>
                  <a:srgbClr val="444347"/>
                </a:solidFill>
                <a:latin typeface="Whitney HTF Light"/>
                <a:cs typeface="Whitney HTF Light"/>
                <a:sym typeface="Arial"/>
              </a:rPr>
              <a:t>The best mentor I ever had __________.</a:t>
            </a:r>
          </a:p>
        </p:txBody>
      </p:sp>
      <p:sp>
        <p:nvSpPr>
          <p:cNvPr id="8" name="Footer Placeholder 4"/>
          <p:cNvSpPr>
            <a:spLocks noGrp="1"/>
          </p:cNvSpPr>
          <p:nvPr>
            <p:ph type="ftr" sz="quarter" idx="3"/>
          </p:nvPr>
        </p:nvSpPr>
        <p:spPr>
          <a:xfrm>
            <a:off x="1864281" y="6422782"/>
            <a:ext cx="2895600" cy="365125"/>
          </a:xfrm>
          <a:prstGeom prst="rect">
            <a:avLst/>
          </a:prstGeom>
        </p:spPr>
        <p:txBody>
          <a:bodyPr/>
          <a:lstStyle>
            <a:lvl1pPr algn="l">
              <a:defRPr lang="en-US" sz="1400" b="1" i="1" smtClean="0">
                <a:solidFill>
                  <a:srgbClr val="003A5D"/>
                </a:solidFill>
                <a:effectLst/>
              </a:defRPr>
            </a:lvl1pPr>
          </a:lstStyle>
          <a:p>
            <a:pPr defTabSz="914377">
              <a:defRPr/>
            </a:pPr>
            <a:endParaRPr kern="1200" dirty="0">
              <a:latin typeface="Calibri"/>
              <a:ea typeface="+mn-ea"/>
            </a:endParaRPr>
          </a:p>
        </p:txBody>
      </p:sp>
    </p:spTree>
    <p:extLst>
      <p:ext uri="{BB962C8B-B14F-4D97-AF65-F5344CB8AC3E}">
        <p14:creationId xmlns:p14="http://schemas.microsoft.com/office/powerpoint/2010/main" val="2293600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600200" y="76202"/>
            <a:ext cx="5410200" cy="68897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914377"/>
            <a:r>
              <a:rPr lang="en-US" b="1" dirty="0">
                <a:solidFill>
                  <a:srgbClr val="003A5D"/>
                </a:solidFill>
                <a:sym typeface="Arial"/>
              </a:rPr>
              <a:t>Program Structures</a:t>
            </a:r>
          </a:p>
        </p:txBody>
      </p:sp>
      <p:sp>
        <p:nvSpPr>
          <p:cNvPr id="2" name="Speech Bubble: Oval 1"/>
          <p:cNvSpPr/>
          <p:nvPr/>
        </p:nvSpPr>
        <p:spPr>
          <a:xfrm rot="819236">
            <a:off x="6105526" y="1104900"/>
            <a:ext cx="2981325" cy="2066925"/>
          </a:xfrm>
          <a:prstGeom prst="wedgeEllipse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a:r>
              <a:rPr lang="en-US" sz="4000" b="1" dirty="0">
                <a:solidFill>
                  <a:srgbClr val="444347"/>
                </a:solidFill>
                <a:sym typeface="Arial"/>
              </a:rPr>
              <a:t>In Chat…</a:t>
            </a:r>
          </a:p>
        </p:txBody>
      </p:sp>
      <p:sp>
        <p:nvSpPr>
          <p:cNvPr id="6" name="TextBox 5"/>
          <p:cNvSpPr txBox="1"/>
          <p:nvPr/>
        </p:nvSpPr>
        <p:spPr>
          <a:xfrm>
            <a:off x="189572" y="3907780"/>
            <a:ext cx="11307336" cy="630942"/>
          </a:xfrm>
          <a:prstGeom prst="rect">
            <a:avLst/>
          </a:prstGeom>
          <a:noFill/>
        </p:spPr>
        <p:txBody>
          <a:bodyPr wrap="square" rtlCol="0">
            <a:spAutoFit/>
          </a:bodyPr>
          <a:lstStyle/>
          <a:p>
            <a:pPr algn="ctr" defTabSz="914377"/>
            <a:r>
              <a:rPr lang="en-US" sz="3500" dirty="0" smtClean="0">
                <a:solidFill>
                  <a:srgbClr val="444347"/>
                </a:solidFill>
                <a:latin typeface="Whitney HTF Light"/>
                <a:cs typeface="Whitney HTF Light"/>
                <a:sym typeface="Arial"/>
              </a:rPr>
              <a:t>How can mentoring benefit your </a:t>
            </a:r>
            <a:r>
              <a:rPr lang="en-US" sz="3500" dirty="0">
                <a:solidFill>
                  <a:srgbClr val="444347"/>
                </a:solidFill>
                <a:latin typeface="Whitney HTF Light"/>
                <a:cs typeface="Whitney HTF Light"/>
                <a:sym typeface="Arial"/>
              </a:rPr>
              <a:t>organization?</a:t>
            </a:r>
          </a:p>
        </p:txBody>
      </p:sp>
    </p:spTree>
    <p:extLst>
      <p:ext uri="{BB962C8B-B14F-4D97-AF65-F5344CB8AC3E}">
        <p14:creationId xmlns:p14="http://schemas.microsoft.com/office/powerpoint/2010/main" val="613095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xmlns="" id="{433D754A-1101-4582-A2E9-A7A6843F1C11}"/>
              </a:ext>
            </a:extLst>
          </p:cNvPr>
          <p:cNvSpPr txBox="1"/>
          <p:nvPr/>
        </p:nvSpPr>
        <p:spPr>
          <a:xfrm>
            <a:off x="1114968" y="2532266"/>
            <a:ext cx="10563625" cy="923330"/>
          </a:xfrm>
          <a:prstGeom prst="rect">
            <a:avLst/>
          </a:prstGeom>
          <a:noFill/>
        </p:spPr>
        <p:txBody>
          <a:bodyPr wrap="square" rtlCol="0">
            <a:spAutoFit/>
          </a:bodyPr>
          <a:lstStyle/>
          <a:p>
            <a:pPr algn="ctr" defTabSz="914377">
              <a:spcBef>
                <a:spcPts val="600"/>
              </a:spcBef>
              <a:defRPr/>
            </a:pPr>
            <a:r>
              <a:rPr lang="en-US" sz="5400" b="1" dirty="0">
                <a:solidFill>
                  <a:prstClr val="white"/>
                </a:solidFill>
                <a:latin typeface="Arial" panose="020B0604020202020204" pitchFamily="34" charset="0"/>
                <a:cs typeface="Arial" panose="020B0604020202020204" pitchFamily="34" charset="0"/>
                <a:sym typeface="Arial"/>
              </a:rPr>
              <a:t>What is Powerful Mentoring?</a:t>
            </a:r>
          </a:p>
        </p:txBody>
      </p:sp>
    </p:spTree>
    <p:extLst>
      <p:ext uri="{BB962C8B-B14F-4D97-AF65-F5344CB8AC3E}">
        <p14:creationId xmlns:p14="http://schemas.microsoft.com/office/powerpoint/2010/main" val="368247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nodeType="afterEffect">
                                  <p:stCondLst>
                                    <p:cond delay="0"/>
                                  </p:stCondLst>
                                  <p:childTnLst>
                                    <p:animClr clrSpc="rgb" dir="cw">
                                      <p:cBhvr override="childStyle">
                                        <p:cTn id="6" dur="750" fill="hold"/>
                                        <p:tgtEl>
                                          <p:spTgt spid="10">
                                            <p:txEl>
                                              <p:pRg st="0" end="0"/>
                                            </p:txEl>
                                          </p:spTgt>
                                        </p:tgtEl>
                                        <p:attrNameLst>
                                          <p:attrName>style.color</p:attrName>
                                        </p:attrNameLst>
                                      </p:cBhvr>
                                      <p:to>
                                        <a:srgbClr val="8D9393"/>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latin typeface="Arial" panose="020B0604020202020204" pitchFamily="34" charset="0"/>
                <a:cs typeface="Arial" panose="020B0604020202020204" pitchFamily="34" charset="0"/>
              </a:rPr>
              <a:t>Powerful Mentoring Definition</a:t>
            </a:r>
            <a:endParaRPr lang="en" dirty="0">
              <a:latin typeface="Arial" panose="020B0604020202020204" pitchFamily="34" charset="0"/>
              <a:cs typeface="Arial" panose="020B0604020202020204" pitchFamily="34" charset="0"/>
            </a:endParaRPr>
          </a:p>
        </p:txBody>
      </p:sp>
      <p:sp>
        <p:nvSpPr>
          <p:cNvPr id="2" name="Text Placeholder 1"/>
          <p:cNvSpPr>
            <a:spLocks noGrp="1"/>
          </p:cNvSpPr>
          <p:nvPr>
            <p:ph type="body" idx="1"/>
          </p:nvPr>
        </p:nvSpPr>
        <p:spPr>
          <a:xfrm>
            <a:off x="992459" y="1735416"/>
            <a:ext cx="10303726" cy="4555200"/>
          </a:xfrm>
        </p:spPr>
        <p:txBody>
          <a:bodyPr>
            <a:normAutofit/>
          </a:bodyPr>
          <a:lstStyle/>
          <a:p>
            <a:pPr marL="0" indent="0">
              <a:spcAft>
                <a:spcPts val="1600"/>
              </a:spcAft>
              <a:buNone/>
            </a:pPr>
            <a:r>
              <a:rPr lang="en-US" sz="5333" dirty="0">
                <a:latin typeface="Arial" panose="020B0604020202020204" pitchFamily="34" charset="0"/>
                <a:cs typeface="Arial" panose="020B0604020202020204" pitchFamily="34" charset="0"/>
              </a:rPr>
              <a:t>A </a:t>
            </a:r>
            <a:r>
              <a:rPr lang="en-US" sz="5333" b="1" dirty="0">
                <a:solidFill>
                  <a:srgbClr val="F26721"/>
                </a:solidFill>
                <a:latin typeface="Arial" panose="020B0604020202020204" pitchFamily="34" charset="0"/>
                <a:cs typeface="Arial" panose="020B0604020202020204" pitchFamily="34" charset="0"/>
              </a:rPr>
              <a:t>sustained</a:t>
            </a:r>
            <a:r>
              <a:rPr lang="en-US" sz="5333" dirty="0">
                <a:latin typeface="Arial" panose="020B0604020202020204" pitchFamily="34" charset="0"/>
                <a:cs typeface="Arial" panose="020B0604020202020204" pitchFamily="34" charset="0"/>
              </a:rPr>
              <a:t> social learning relationship built between two or more individuals built on mutual trust and respect</a:t>
            </a:r>
            <a:r>
              <a:rPr lang="en-US" sz="5333" dirty="0"/>
              <a:t>.</a:t>
            </a:r>
          </a:p>
          <a:p>
            <a:pPr marL="0" indent="0">
              <a:spcAft>
                <a:spcPts val="1600"/>
              </a:spcAft>
              <a:buNone/>
            </a:pPr>
            <a:endParaRPr lang="en-US" sz="5333" dirty="0"/>
          </a:p>
        </p:txBody>
      </p:sp>
    </p:spTree>
    <p:extLst>
      <p:ext uri="{BB962C8B-B14F-4D97-AF65-F5344CB8AC3E}">
        <p14:creationId xmlns:p14="http://schemas.microsoft.com/office/powerpoint/2010/main" val="1839517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solidFill>
                  <a:srgbClr val="003A5D"/>
                </a:solidFill>
              </a:rPr>
              <a:t>Keep In Mind…</a:t>
            </a:r>
          </a:p>
        </p:txBody>
      </p:sp>
      <p:sp>
        <p:nvSpPr>
          <p:cNvPr id="11" name="Text Placeholder 3"/>
          <p:cNvSpPr txBox="1">
            <a:spLocks/>
          </p:cNvSpPr>
          <p:nvPr/>
        </p:nvSpPr>
        <p:spPr>
          <a:xfrm>
            <a:off x="758349" y="2103739"/>
            <a:ext cx="2286000" cy="609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914377">
              <a:buNone/>
            </a:pPr>
            <a:r>
              <a:rPr lang="en-US" sz="2800" b="1" dirty="0">
                <a:latin typeface="Arial" panose="020B0604020202020204" pitchFamily="34" charset="0"/>
                <a:cs typeface="Arial" panose="020B0604020202020204" pitchFamily="34" charset="0"/>
                <a:sym typeface="Arial"/>
              </a:rPr>
              <a:t>Training</a:t>
            </a:r>
            <a:r>
              <a:rPr lang="en-US" sz="2800" b="1" dirty="0">
                <a:solidFill>
                  <a:srgbClr val="006072"/>
                </a:solidFill>
                <a:latin typeface="Arial" panose="020B0604020202020204" pitchFamily="34" charset="0"/>
                <a:cs typeface="Arial" panose="020B0604020202020204" pitchFamily="34" charset="0"/>
                <a:sym typeface="Arial"/>
              </a:rPr>
              <a:t>:</a:t>
            </a:r>
          </a:p>
        </p:txBody>
      </p:sp>
      <p:sp>
        <p:nvSpPr>
          <p:cNvPr id="12" name="Text Placeholder 3"/>
          <p:cNvSpPr txBox="1">
            <a:spLocks/>
          </p:cNvSpPr>
          <p:nvPr/>
        </p:nvSpPr>
        <p:spPr>
          <a:xfrm>
            <a:off x="1100667" y="4723104"/>
            <a:ext cx="2286000" cy="6096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914377">
              <a:buNone/>
            </a:pPr>
            <a:r>
              <a:rPr lang="en-US" sz="2800" b="1" dirty="0">
                <a:latin typeface="Arial" panose="020B0604020202020204" pitchFamily="34" charset="0"/>
                <a:cs typeface="Arial" panose="020B0604020202020204" pitchFamily="34" charset="0"/>
                <a:sym typeface="Arial"/>
              </a:rPr>
              <a:t>Mentoring</a:t>
            </a:r>
            <a:r>
              <a:rPr lang="en-US" sz="2800" b="1" dirty="0">
                <a:solidFill>
                  <a:srgbClr val="006072"/>
                </a:solidFill>
                <a:sym typeface="Arial"/>
              </a:rPr>
              <a:t>:</a:t>
            </a:r>
          </a:p>
        </p:txBody>
      </p:sp>
      <p:grpSp>
        <p:nvGrpSpPr>
          <p:cNvPr id="10" name="Group 9"/>
          <p:cNvGrpSpPr/>
          <p:nvPr/>
        </p:nvGrpSpPr>
        <p:grpSpPr>
          <a:xfrm>
            <a:off x="6248401" y="1447801"/>
            <a:ext cx="1725195" cy="2312772"/>
            <a:chOff x="4724400" y="1447800"/>
            <a:chExt cx="1725195" cy="2312772"/>
          </a:xfrm>
        </p:grpSpPr>
        <p:sp>
          <p:nvSpPr>
            <p:cNvPr id="5" name="Rounded Rectangle 4"/>
            <p:cNvSpPr/>
            <p:nvPr/>
          </p:nvSpPr>
          <p:spPr>
            <a:xfrm>
              <a:off x="4724400" y="1447800"/>
              <a:ext cx="1725195" cy="2312772"/>
            </a:xfrm>
            <a:prstGeom prst="roundRect">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sp>
          <p:nvSpPr>
            <p:cNvPr id="7" name="Rounded Rectangle 6"/>
            <p:cNvSpPr/>
            <p:nvPr/>
          </p:nvSpPr>
          <p:spPr>
            <a:xfrm>
              <a:off x="4724400" y="3124246"/>
              <a:ext cx="1676400" cy="381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000" dirty="0">
                  <a:solidFill>
                    <a:srgbClr val="006072"/>
                  </a:solidFill>
                  <a:latin typeface="Arial" panose="020B0604020202020204" pitchFamily="34" charset="0"/>
                  <a:cs typeface="Arial" panose="020B0604020202020204" pitchFamily="34" charset="0"/>
                  <a:sym typeface="Arial"/>
                </a:rPr>
                <a:t>Training Event</a:t>
              </a:r>
            </a:p>
          </p:txBody>
        </p:sp>
        <p:pic>
          <p:nvPicPr>
            <p:cNvPr id="9" name="Picture 8" descr="icoms-0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51805" y="1836426"/>
              <a:ext cx="1621590" cy="1051595"/>
            </a:xfrm>
            <a:prstGeom prst="rect">
              <a:avLst/>
            </a:prstGeom>
          </p:spPr>
        </p:pic>
      </p:grpSp>
      <p:cxnSp>
        <p:nvCxnSpPr>
          <p:cNvPr id="19" name="Straight Connector 18"/>
          <p:cNvCxnSpPr/>
          <p:nvPr/>
        </p:nvCxnSpPr>
        <p:spPr>
          <a:xfrm>
            <a:off x="6096000" y="1524001"/>
            <a:ext cx="0" cy="2236572"/>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8153400" y="1524001"/>
            <a:ext cx="0" cy="2236572"/>
          </a:xfrm>
          <a:prstGeom prst="line">
            <a:avLst/>
          </a:prstGeom>
          <a:ln>
            <a:solidFill>
              <a:schemeClr val="bg1">
                <a:lumMod val="50000"/>
              </a:schemeClr>
            </a:solidFill>
          </a:ln>
        </p:spPr>
        <p:style>
          <a:lnRef idx="1">
            <a:schemeClr val="dk1"/>
          </a:lnRef>
          <a:fillRef idx="0">
            <a:schemeClr val="dk1"/>
          </a:fillRef>
          <a:effectRef idx="0">
            <a:schemeClr val="dk1"/>
          </a:effectRef>
          <a:fontRef idx="minor">
            <a:schemeClr val="tx1"/>
          </a:fontRef>
        </p:style>
      </p:cxnSp>
      <p:grpSp>
        <p:nvGrpSpPr>
          <p:cNvPr id="6" name="Group 5"/>
          <p:cNvGrpSpPr/>
          <p:nvPr/>
        </p:nvGrpSpPr>
        <p:grpSpPr>
          <a:xfrm>
            <a:off x="3668890" y="1447801"/>
            <a:ext cx="2302922" cy="2312772"/>
            <a:chOff x="2722615" y="1447800"/>
            <a:chExt cx="1725195" cy="2312772"/>
          </a:xfrm>
        </p:grpSpPr>
        <p:grpSp>
          <p:nvGrpSpPr>
            <p:cNvPr id="21" name="Group 20"/>
            <p:cNvGrpSpPr/>
            <p:nvPr/>
          </p:nvGrpSpPr>
          <p:grpSpPr>
            <a:xfrm>
              <a:off x="2743200" y="1676400"/>
              <a:ext cx="1600200" cy="1866946"/>
              <a:chOff x="2743200" y="1828754"/>
              <a:chExt cx="1600200" cy="1866946"/>
            </a:xfrm>
          </p:grpSpPr>
          <p:sp>
            <p:nvSpPr>
              <p:cNvPr id="2" name="Rounded Rectangle 1"/>
              <p:cNvSpPr/>
              <p:nvPr/>
            </p:nvSpPr>
            <p:spPr>
              <a:xfrm>
                <a:off x="2743200" y="3238500"/>
                <a:ext cx="1600200" cy="457200"/>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a:r>
                  <a:rPr lang="en-US" sz="2000" i="1" dirty="0">
                    <a:solidFill>
                      <a:srgbClr val="006072"/>
                    </a:solidFill>
                    <a:latin typeface="Arial" panose="020B0604020202020204" pitchFamily="34" charset="0"/>
                    <a:cs typeface="Arial" panose="020B0604020202020204" pitchFamily="34" charset="0"/>
                    <a:sym typeface="Arial"/>
                  </a:rPr>
                  <a:t>Pre-Work (Event)</a:t>
                </a:r>
              </a:p>
            </p:txBody>
          </p:sp>
          <p:pic>
            <p:nvPicPr>
              <p:cNvPr id="4" name="Picture 3" descr="icoms-01.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7477" y="1828754"/>
                <a:ext cx="1371646" cy="1371646"/>
              </a:xfrm>
              <a:prstGeom prst="rect">
                <a:avLst/>
              </a:prstGeom>
            </p:spPr>
          </p:pic>
        </p:grpSp>
        <p:sp>
          <p:nvSpPr>
            <p:cNvPr id="18" name="Rounded Rectangle 17"/>
            <p:cNvSpPr/>
            <p:nvPr/>
          </p:nvSpPr>
          <p:spPr>
            <a:xfrm>
              <a:off x="2722615" y="1447800"/>
              <a:ext cx="1725195" cy="2312772"/>
            </a:xfrm>
            <a:prstGeom prst="roundRect">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grpSp>
      <p:grpSp>
        <p:nvGrpSpPr>
          <p:cNvPr id="13" name="Group 12"/>
          <p:cNvGrpSpPr/>
          <p:nvPr/>
        </p:nvGrpSpPr>
        <p:grpSpPr>
          <a:xfrm>
            <a:off x="8250186" y="1443926"/>
            <a:ext cx="2519414" cy="2312772"/>
            <a:chOff x="6726185" y="1443925"/>
            <a:chExt cx="1732015" cy="2312772"/>
          </a:xfrm>
        </p:grpSpPr>
        <p:grpSp>
          <p:nvGrpSpPr>
            <p:cNvPr id="23" name="Group 22"/>
            <p:cNvGrpSpPr/>
            <p:nvPr/>
          </p:nvGrpSpPr>
          <p:grpSpPr>
            <a:xfrm>
              <a:off x="6781800" y="1819661"/>
              <a:ext cx="1676400" cy="1761785"/>
              <a:chOff x="6781800" y="1972015"/>
              <a:chExt cx="1676400" cy="1761785"/>
            </a:xfrm>
          </p:grpSpPr>
          <p:sp>
            <p:nvSpPr>
              <p:cNvPr id="8" name="Rounded Rectangle 7"/>
              <p:cNvSpPr/>
              <p:nvPr/>
            </p:nvSpPr>
            <p:spPr>
              <a:xfrm>
                <a:off x="6781800" y="3200400"/>
                <a:ext cx="1676400" cy="533400"/>
              </a:xfrm>
              <a:prstGeom prst="round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a:r>
                  <a:rPr lang="en-US" sz="2000" dirty="0">
                    <a:solidFill>
                      <a:srgbClr val="006072"/>
                    </a:solidFill>
                    <a:latin typeface="Arial" panose="020B0604020202020204" pitchFamily="34" charset="0"/>
                    <a:cs typeface="Arial" panose="020B0604020202020204" pitchFamily="34" charset="0"/>
                    <a:sym typeface="Arial"/>
                  </a:rPr>
                  <a:t>Post-Work </a:t>
                </a:r>
                <a:r>
                  <a:rPr lang="en-US" sz="2000" i="1" dirty="0">
                    <a:solidFill>
                      <a:srgbClr val="006072"/>
                    </a:solidFill>
                    <a:latin typeface="Arial" panose="020B0604020202020204" pitchFamily="34" charset="0"/>
                    <a:cs typeface="Arial" panose="020B0604020202020204" pitchFamily="34" charset="0"/>
                    <a:sym typeface="Arial"/>
                  </a:rPr>
                  <a:t>(Event)</a:t>
                </a:r>
              </a:p>
            </p:txBody>
          </p:sp>
          <p:pic>
            <p:nvPicPr>
              <p:cNvPr id="14" name="Picture 13" descr="icoms-03.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83296" y="1972015"/>
                <a:ext cx="1673408" cy="1085124"/>
              </a:xfrm>
              <a:prstGeom prst="rect">
                <a:avLst/>
              </a:prstGeom>
            </p:spPr>
          </p:pic>
        </p:grpSp>
        <p:sp>
          <p:nvSpPr>
            <p:cNvPr id="22" name="Rounded Rectangle 21"/>
            <p:cNvSpPr/>
            <p:nvPr/>
          </p:nvSpPr>
          <p:spPr>
            <a:xfrm>
              <a:off x="6726185" y="1443925"/>
              <a:ext cx="1725195" cy="2312772"/>
            </a:xfrm>
            <a:prstGeom prst="roundRect">
              <a:avLst/>
            </a:prstGeom>
            <a:noFill/>
            <a:ln w="571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grpSp>
      <p:grpSp>
        <p:nvGrpSpPr>
          <p:cNvPr id="16" name="Group 15"/>
          <p:cNvGrpSpPr/>
          <p:nvPr/>
        </p:nvGrpSpPr>
        <p:grpSpPr>
          <a:xfrm>
            <a:off x="3696368" y="4242625"/>
            <a:ext cx="7615099" cy="2312772"/>
            <a:chOff x="2722615" y="4242532"/>
            <a:chExt cx="6040385" cy="2312772"/>
          </a:xfrm>
        </p:grpSpPr>
        <p:sp>
          <p:nvSpPr>
            <p:cNvPr id="15" name="Rounded Rectangle 14"/>
            <p:cNvSpPr/>
            <p:nvPr/>
          </p:nvSpPr>
          <p:spPr>
            <a:xfrm>
              <a:off x="4800600" y="5219700"/>
              <a:ext cx="3962400" cy="381000"/>
            </a:xfrm>
            <a:prstGeom prst="round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r>
                <a:rPr lang="en-US" sz="2400" b="1" dirty="0">
                  <a:solidFill>
                    <a:schemeClr val="tx1"/>
                  </a:solidFill>
                  <a:sym typeface="Arial"/>
                </a:rPr>
                <a:t>Sustained Learning Process!</a:t>
              </a:r>
            </a:p>
          </p:txBody>
        </p:sp>
        <p:pic>
          <p:nvPicPr>
            <p:cNvPr id="24" name="Picture 23" descr="icoms-04.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95600" y="4419600"/>
              <a:ext cx="1912288" cy="1981200"/>
            </a:xfrm>
            <a:prstGeom prst="rect">
              <a:avLst/>
            </a:prstGeom>
          </p:spPr>
        </p:pic>
        <p:sp>
          <p:nvSpPr>
            <p:cNvPr id="25" name="Rounded Rectangle 24"/>
            <p:cNvSpPr/>
            <p:nvPr/>
          </p:nvSpPr>
          <p:spPr>
            <a:xfrm>
              <a:off x="2722615" y="4242532"/>
              <a:ext cx="5887985" cy="2312772"/>
            </a:xfrm>
            <a:prstGeom prst="roundRect">
              <a:avLst/>
            </a:prstGeom>
            <a:noFill/>
            <a:ln w="57150">
              <a:solidFill>
                <a:srgbClr val="003A5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grpSp>
    </p:spTree>
    <p:extLst>
      <p:ext uri="{BB962C8B-B14F-4D97-AF65-F5344CB8AC3E}">
        <p14:creationId xmlns:p14="http://schemas.microsoft.com/office/powerpoint/2010/main" val="317536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solidFill>
                  <a:srgbClr val="003A5D"/>
                </a:solidFill>
                <a:latin typeface="Arial" panose="020B0604020202020204" pitchFamily="34" charset="0"/>
                <a:cs typeface="Arial" panose="020B0604020202020204" pitchFamily="34" charset="0"/>
              </a:rPr>
              <a:t>Keep In Mind…</a:t>
            </a:r>
          </a:p>
        </p:txBody>
      </p:sp>
      <p:sp>
        <p:nvSpPr>
          <p:cNvPr id="11" name="Text Placeholder 3"/>
          <p:cNvSpPr txBox="1">
            <a:spLocks/>
          </p:cNvSpPr>
          <p:nvPr/>
        </p:nvSpPr>
        <p:spPr>
          <a:xfrm>
            <a:off x="1304693" y="1295400"/>
            <a:ext cx="5248507" cy="609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914377">
              <a:buNone/>
            </a:pPr>
            <a:r>
              <a:rPr lang="en-US" sz="5400" b="1" dirty="0">
                <a:latin typeface="Arial" panose="020B0604020202020204" pitchFamily="34" charset="0"/>
                <a:cs typeface="Arial" panose="020B0604020202020204" pitchFamily="34" charset="0"/>
                <a:sym typeface="Arial"/>
              </a:rPr>
              <a:t>Training</a:t>
            </a: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3293" b="100000" l="8400" r="99600"/>
                    </a14:imgEffect>
                  </a14:imgLayer>
                </a14:imgProps>
              </a:ext>
              <a:ext uri="{28A0092B-C50C-407E-A947-70E740481C1C}">
                <a14:useLocalDpi xmlns:a14="http://schemas.microsoft.com/office/drawing/2010/main" val="0"/>
              </a:ext>
            </a:extLst>
          </a:blip>
          <a:stretch>
            <a:fillRect/>
          </a:stretch>
        </p:blipFill>
        <p:spPr>
          <a:xfrm>
            <a:off x="679361" y="3657600"/>
            <a:ext cx="4637707" cy="3097987"/>
          </a:xfrm>
          <a:prstGeom prst="rect">
            <a:avLst/>
          </a:prstGeom>
        </p:spPr>
      </p:pic>
      <p:pic>
        <p:nvPicPr>
          <p:cNvPr id="39" name="Picture 38"/>
          <p:cNvPicPr>
            <a:picLocks noChangeAspect="1"/>
          </p:cNvPicPr>
          <p:nvPr/>
        </p:nvPicPr>
        <p:blipFill>
          <a:blip r:embed="rId5">
            <a:extLst>
              <a:ext uri="{BEBA8EAE-BF5A-486C-A8C5-ECC9F3942E4B}">
                <a14:imgProps xmlns:a14="http://schemas.microsoft.com/office/drawing/2010/main">
                  <a14:imgLayer r:embed="rId6">
                    <a14:imgEffect>
                      <a14:backgroundRemoval t="4790" b="99102" l="4200" r="98600"/>
                    </a14:imgEffect>
                  </a14:imgLayer>
                </a14:imgProps>
              </a:ext>
              <a:ext uri="{28A0092B-C50C-407E-A947-70E740481C1C}">
                <a14:useLocalDpi xmlns:a14="http://schemas.microsoft.com/office/drawing/2010/main" val="0"/>
              </a:ext>
            </a:extLst>
          </a:blip>
          <a:stretch>
            <a:fillRect/>
          </a:stretch>
        </p:blipFill>
        <p:spPr>
          <a:xfrm>
            <a:off x="6553200" y="3657600"/>
            <a:ext cx="4648200" cy="3104999"/>
          </a:xfrm>
          <a:prstGeom prst="rect">
            <a:avLst/>
          </a:prstGeom>
        </p:spPr>
      </p:pic>
      <p:pic>
        <p:nvPicPr>
          <p:cNvPr id="2" name="Picture 1" descr="icoms-05.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34356" y="2476500"/>
            <a:ext cx="7210993" cy="609600"/>
          </a:xfrm>
          <a:prstGeom prst="rect">
            <a:avLst/>
          </a:prstGeom>
        </p:spPr>
      </p:pic>
      <p:sp>
        <p:nvSpPr>
          <p:cNvPr id="12" name="Rounded Rectangle 11"/>
          <p:cNvSpPr/>
          <p:nvPr/>
        </p:nvSpPr>
        <p:spPr>
          <a:xfrm>
            <a:off x="2057400" y="3263493"/>
            <a:ext cx="1676400" cy="49570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400" b="1" dirty="0">
                <a:solidFill>
                  <a:srgbClr val="575757"/>
                </a:solidFill>
                <a:sym typeface="Arial"/>
              </a:rPr>
              <a:t>YOU</a:t>
            </a:r>
            <a:endParaRPr lang="en-US" b="1" dirty="0">
              <a:solidFill>
                <a:srgbClr val="575757"/>
              </a:solidFill>
              <a:sym typeface="Arial"/>
            </a:endParaRPr>
          </a:p>
        </p:txBody>
      </p:sp>
      <p:sp>
        <p:nvSpPr>
          <p:cNvPr id="13" name="Rounded Rectangle 12"/>
          <p:cNvSpPr/>
          <p:nvPr/>
        </p:nvSpPr>
        <p:spPr>
          <a:xfrm>
            <a:off x="7734300" y="3467100"/>
            <a:ext cx="2775656" cy="381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400" b="1" dirty="0">
                <a:solidFill>
                  <a:schemeClr val="tx1"/>
                </a:solidFill>
                <a:sym typeface="Arial"/>
              </a:rPr>
              <a:t>YOU SHOULD BE</a:t>
            </a:r>
          </a:p>
        </p:txBody>
      </p:sp>
    </p:spTree>
    <p:extLst>
      <p:ext uri="{BB962C8B-B14F-4D97-AF65-F5344CB8AC3E}">
        <p14:creationId xmlns:p14="http://schemas.microsoft.com/office/powerpoint/2010/main" val="3892816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solidFill>
                  <a:srgbClr val="003A5D"/>
                </a:solidFill>
                <a:latin typeface="Arial" panose="020B0604020202020204" pitchFamily="34" charset="0"/>
                <a:cs typeface="Arial" panose="020B0604020202020204" pitchFamily="34" charset="0"/>
              </a:rPr>
              <a:t>Keep In Mind…</a:t>
            </a:r>
          </a:p>
        </p:txBody>
      </p:sp>
      <p:sp>
        <p:nvSpPr>
          <p:cNvPr id="11" name="Text Placeholder 3"/>
          <p:cNvSpPr txBox="1">
            <a:spLocks/>
          </p:cNvSpPr>
          <p:nvPr/>
        </p:nvSpPr>
        <p:spPr>
          <a:xfrm>
            <a:off x="1628195" y="1272301"/>
            <a:ext cx="4479093" cy="60960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914377">
              <a:buNone/>
            </a:pPr>
            <a:r>
              <a:rPr lang="en-US" sz="5400" b="1" dirty="0">
                <a:solidFill>
                  <a:srgbClr val="006072"/>
                </a:solidFill>
                <a:latin typeface="Arial" panose="020B0604020202020204" pitchFamily="34" charset="0"/>
                <a:cs typeface="Arial" panose="020B0604020202020204" pitchFamily="34" charset="0"/>
                <a:sym typeface="Arial"/>
              </a:rPr>
              <a:t>Mentoring</a:t>
            </a:r>
          </a:p>
        </p:txBody>
      </p:sp>
      <p:pic>
        <p:nvPicPr>
          <p:cNvPr id="39" name="Picture 38"/>
          <p:cNvPicPr>
            <a:picLocks noChangeAspect="1"/>
          </p:cNvPicPr>
          <p:nvPr/>
        </p:nvPicPr>
        <p:blipFill>
          <a:blip r:embed="rId3">
            <a:extLst>
              <a:ext uri="{BEBA8EAE-BF5A-486C-A8C5-ECC9F3942E4B}">
                <a14:imgProps xmlns:a14="http://schemas.microsoft.com/office/drawing/2010/main">
                  <a14:imgLayer r:embed="rId4">
                    <a14:imgEffect>
                      <a14:backgroundRemoval t="4192" b="100000" l="10000" r="90000"/>
                    </a14:imgEffect>
                  </a14:imgLayer>
                </a14:imgProps>
              </a:ext>
              <a:ext uri="{28A0092B-C50C-407E-A947-70E740481C1C}">
                <a14:useLocalDpi xmlns:a14="http://schemas.microsoft.com/office/drawing/2010/main" val="0"/>
              </a:ext>
            </a:extLst>
          </a:blip>
          <a:stretch>
            <a:fillRect/>
          </a:stretch>
        </p:blipFill>
        <p:spPr>
          <a:xfrm>
            <a:off x="6606822" y="3677379"/>
            <a:ext cx="4648200" cy="3104996"/>
          </a:xfrm>
          <a:prstGeom prst="rect">
            <a:avLst/>
          </a:prstGeom>
        </p:spPr>
      </p:pic>
      <p:pic>
        <p:nvPicPr>
          <p:cNvPr id="12" name="Picture 11"/>
          <p:cNvPicPr>
            <a:picLocks noChangeAspect="1"/>
          </p:cNvPicPr>
          <p:nvPr/>
        </p:nvPicPr>
        <p:blipFill>
          <a:blip r:embed="rId5">
            <a:extLst>
              <a:ext uri="{BEBA8EAE-BF5A-486C-A8C5-ECC9F3942E4B}">
                <a14:imgProps xmlns:a14="http://schemas.microsoft.com/office/drawing/2010/main">
                  <a14:imgLayer r:embed="rId6">
                    <a14:imgEffect>
                      <a14:backgroundRemoval t="3293" b="100000" l="8400" r="99600"/>
                    </a14:imgEffect>
                  </a14:imgLayer>
                </a14:imgProps>
              </a:ext>
              <a:ext uri="{28A0092B-C50C-407E-A947-70E740481C1C}">
                <a14:useLocalDpi xmlns:a14="http://schemas.microsoft.com/office/drawing/2010/main" val="0"/>
              </a:ext>
            </a:extLst>
          </a:blip>
          <a:stretch>
            <a:fillRect/>
          </a:stretch>
        </p:blipFill>
        <p:spPr>
          <a:xfrm>
            <a:off x="609599" y="3684388"/>
            <a:ext cx="4637707" cy="3097987"/>
          </a:xfrm>
          <a:prstGeom prst="rect">
            <a:avLst/>
          </a:prstGeom>
        </p:spPr>
      </p:pic>
      <p:pic>
        <p:nvPicPr>
          <p:cNvPr id="13" name="Picture 12" descr="icoms-05.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20208" y="2552700"/>
            <a:ext cx="7210993" cy="609600"/>
          </a:xfrm>
          <a:prstGeom prst="rect">
            <a:avLst/>
          </a:prstGeom>
        </p:spPr>
      </p:pic>
      <p:sp>
        <p:nvSpPr>
          <p:cNvPr id="14" name="Rounded Rectangle 13"/>
          <p:cNvSpPr/>
          <p:nvPr/>
        </p:nvSpPr>
        <p:spPr>
          <a:xfrm>
            <a:off x="2090253" y="3419552"/>
            <a:ext cx="1676400" cy="381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sz="2000" b="1" dirty="0">
                <a:solidFill>
                  <a:srgbClr val="E05206"/>
                </a:solidFill>
                <a:latin typeface="Arial" panose="020B0604020202020204" pitchFamily="34" charset="0"/>
                <a:cs typeface="Arial" panose="020B0604020202020204" pitchFamily="34" charset="0"/>
                <a:sym typeface="Arial"/>
              </a:rPr>
              <a:t>YOU</a:t>
            </a:r>
            <a:endParaRPr lang="en-US" b="1" dirty="0">
              <a:solidFill>
                <a:srgbClr val="E05206"/>
              </a:solidFill>
              <a:latin typeface="Arial" panose="020B0604020202020204" pitchFamily="34" charset="0"/>
              <a:cs typeface="Arial" panose="020B0604020202020204" pitchFamily="34" charset="0"/>
              <a:sym typeface="Arial"/>
            </a:endParaRPr>
          </a:p>
        </p:txBody>
      </p:sp>
      <p:sp>
        <p:nvSpPr>
          <p:cNvPr id="15" name="Rounded Rectangle 14"/>
          <p:cNvSpPr/>
          <p:nvPr/>
        </p:nvSpPr>
        <p:spPr>
          <a:xfrm>
            <a:off x="7696200" y="3262489"/>
            <a:ext cx="2286000" cy="77611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b="1" dirty="0">
                <a:solidFill>
                  <a:srgbClr val="E05206"/>
                </a:solidFill>
                <a:latin typeface="Arial" panose="020B0604020202020204" pitchFamily="34" charset="0"/>
                <a:cs typeface="Arial" panose="020B0604020202020204" pitchFamily="34" charset="0"/>
                <a:sym typeface="Arial"/>
              </a:rPr>
              <a:t>YOU NEED TO BE</a:t>
            </a:r>
          </a:p>
        </p:txBody>
      </p:sp>
      <p:sp>
        <p:nvSpPr>
          <p:cNvPr id="2" name="Oval 1"/>
          <p:cNvSpPr/>
          <p:nvPr/>
        </p:nvSpPr>
        <p:spPr>
          <a:xfrm>
            <a:off x="7696200" y="2552700"/>
            <a:ext cx="2286000" cy="609600"/>
          </a:xfrm>
          <a:prstGeom prst="ellipse">
            <a:avLst/>
          </a:prstGeom>
          <a:solidFill>
            <a:schemeClr val="bg1"/>
          </a:solid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sp>
        <p:nvSpPr>
          <p:cNvPr id="10" name="Oval 9"/>
          <p:cNvSpPr/>
          <p:nvPr/>
        </p:nvSpPr>
        <p:spPr>
          <a:xfrm>
            <a:off x="1752600" y="2552700"/>
            <a:ext cx="2286000" cy="609600"/>
          </a:xfrm>
          <a:prstGeom prst="ellipse">
            <a:avLst/>
          </a:prstGeom>
          <a:solidFill>
            <a:schemeClr val="bg1"/>
          </a:solidFill>
          <a:ln w="762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sym typeface="Arial"/>
            </a:endParaRPr>
          </a:p>
        </p:txBody>
      </p:sp>
    </p:spTree>
    <p:extLst>
      <p:ext uri="{BB962C8B-B14F-4D97-AF65-F5344CB8AC3E}">
        <p14:creationId xmlns:p14="http://schemas.microsoft.com/office/powerpoint/2010/main" val="18657180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solidFill>
                  <a:schemeClr val="tx1"/>
                </a:solidFill>
              </a:rPr>
              <a:t>Powerful Mentoring Definition</a:t>
            </a:r>
            <a:endParaRPr lang="en" dirty="0">
              <a:solidFill>
                <a:schemeClr val="tx1"/>
              </a:solidFill>
            </a:endParaRPr>
          </a:p>
        </p:txBody>
      </p:sp>
      <p:sp>
        <p:nvSpPr>
          <p:cNvPr id="2" name="Text Placeholder 1"/>
          <p:cNvSpPr>
            <a:spLocks noGrp="1"/>
          </p:cNvSpPr>
          <p:nvPr>
            <p:ph type="body" idx="1"/>
          </p:nvPr>
        </p:nvSpPr>
        <p:spPr>
          <a:xfrm>
            <a:off x="768097" y="1796376"/>
            <a:ext cx="9265920" cy="4555200"/>
          </a:xfrm>
        </p:spPr>
        <p:txBody>
          <a:bodyPr>
            <a:normAutofit/>
          </a:bodyPr>
          <a:lstStyle/>
          <a:p>
            <a:pPr marL="0" indent="0">
              <a:spcAft>
                <a:spcPts val="1600"/>
              </a:spcAft>
              <a:buNone/>
            </a:pPr>
            <a:r>
              <a:rPr lang="en-US" sz="5333" dirty="0"/>
              <a:t>A sustained </a:t>
            </a:r>
            <a:r>
              <a:rPr lang="en-US" sz="5333" b="1" dirty="0">
                <a:solidFill>
                  <a:srgbClr val="F26721"/>
                </a:solidFill>
              </a:rPr>
              <a:t>social learning</a:t>
            </a:r>
            <a:r>
              <a:rPr lang="en-US" sz="5333" dirty="0"/>
              <a:t> relationship built between two or more individuals built on mutual trust and respect.</a:t>
            </a:r>
          </a:p>
          <a:p>
            <a:pPr marL="0" indent="0" algn="ctr">
              <a:spcAft>
                <a:spcPts val="1600"/>
              </a:spcAft>
              <a:buNone/>
            </a:pPr>
            <a:endParaRPr lang="en-US" sz="5333" dirty="0"/>
          </a:p>
        </p:txBody>
      </p:sp>
    </p:spTree>
    <p:extLst>
      <p:ext uri="{BB962C8B-B14F-4D97-AF65-F5344CB8AC3E}">
        <p14:creationId xmlns:p14="http://schemas.microsoft.com/office/powerpoint/2010/main" val="2673082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74134" y="1038578"/>
            <a:ext cx="11503378" cy="4981222"/>
          </a:xfrm>
        </p:spPr>
        <p:txBody>
          <a:bodyPr/>
          <a:lstStyle/>
          <a:p>
            <a:r>
              <a:rPr lang="en-US" sz="2400" dirty="0">
                <a:solidFill>
                  <a:prstClr val="black"/>
                </a:solidFill>
                <a:cs typeface="Arial"/>
                <a:sym typeface="Arial"/>
              </a:rPr>
              <a:t>This webinar is part of a project entitled SOS Institute (Supporting Organizational Sustainability Institute) supported by the Department of Justice, Office on Violence Against Women.  </a:t>
            </a:r>
          </a:p>
          <a:p>
            <a:pPr algn="ctr"/>
            <a:endParaRPr lang="en-US" sz="2400" b="1" dirty="0">
              <a:solidFill>
                <a:prstClr val="black"/>
              </a:solidFill>
              <a:cs typeface="Arial" charset="0"/>
              <a:sym typeface="Arial"/>
            </a:endParaRPr>
          </a:p>
          <a:p>
            <a:r>
              <a:rPr lang="en-US" sz="2400" dirty="0">
                <a:solidFill>
                  <a:prstClr val="black"/>
                </a:solidFill>
                <a:cs typeface="Arial"/>
                <a:sym typeface="Arial"/>
              </a:rPr>
              <a:t>This project is supported by Grant No. 2015-TA-AX-K047, awarded by the Office on Violence Against Women, U.S. Department of Justice. The opinions, findings, conclusions, and recommendations expressed in this publication/program/exhibition are those of the author(s) and do not necessarily reflect the views of the Department of Justice, Office on Violence Against Women.</a:t>
            </a:r>
          </a:p>
          <a:p>
            <a:endParaRPr lang="en-US" dirty="0"/>
          </a:p>
        </p:txBody>
      </p:sp>
    </p:spTree>
    <p:extLst>
      <p:ext uri="{BB962C8B-B14F-4D97-AF65-F5344CB8AC3E}">
        <p14:creationId xmlns:p14="http://schemas.microsoft.com/office/powerpoint/2010/main" val="31699951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23">
            <a:extLst>
              <a:ext uri="{FF2B5EF4-FFF2-40B4-BE49-F238E27FC236}">
                <a16:creationId xmlns:a16="http://schemas.microsoft.com/office/drawing/2014/main" xmlns="" id="{C1F304C7-6D70-4624-976E-36169928E363}"/>
              </a:ext>
            </a:extLst>
          </p:cNvPr>
          <p:cNvSpPr txBox="1">
            <a:spLocks/>
          </p:cNvSpPr>
          <p:nvPr/>
        </p:nvSpPr>
        <p:spPr>
          <a:xfrm>
            <a:off x="1426464" y="1535399"/>
            <a:ext cx="10131551"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Early </a:t>
            </a:r>
            <a:r>
              <a:rPr lang="en-US" dirty="0" smtClean="0">
                <a:solidFill>
                  <a:schemeClr val="tx1"/>
                </a:solidFill>
                <a:sym typeface="Arial"/>
              </a:rPr>
              <a:t>Shaping / Diversity Inclusion (race, class, gender)</a:t>
            </a:r>
            <a:endParaRPr lang="en-US" dirty="0">
              <a:solidFill>
                <a:schemeClr val="tx1"/>
              </a:solidFill>
              <a:sym typeface="Arial"/>
            </a:endParaRPr>
          </a:p>
        </p:txBody>
      </p:sp>
      <p:sp>
        <p:nvSpPr>
          <p:cNvPr id="4" name="Title 3"/>
          <p:cNvSpPr>
            <a:spLocks noGrp="1"/>
          </p:cNvSpPr>
          <p:nvPr>
            <p:ph type="title"/>
          </p:nvPr>
        </p:nvSpPr>
        <p:spPr/>
        <p:txBody>
          <a:bodyPr/>
          <a:lstStyle/>
          <a:p>
            <a:r>
              <a:rPr lang="en-US" dirty="0"/>
              <a:t>Story Map</a:t>
            </a:r>
          </a:p>
        </p:txBody>
      </p:sp>
      <p:sp>
        <p:nvSpPr>
          <p:cNvPr id="29" name="Text Placeholder 23"/>
          <p:cNvSpPr txBox="1">
            <a:spLocks/>
          </p:cNvSpPr>
          <p:nvPr/>
        </p:nvSpPr>
        <p:spPr>
          <a:xfrm>
            <a:off x="1426464" y="2573723"/>
            <a:ext cx="7584991"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Early Learning</a:t>
            </a:r>
          </a:p>
        </p:txBody>
      </p:sp>
      <p:sp>
        <p:nvSpPr>
          <p:cNvPr id="30" name="Text Placeholder 23"/>
          <p:cNvSpPr txBox="1">
            <a:spLocks/>
          </p:cNvSpPr>
          <p:nvPr/>
        </p:nvSpPr>
        <p:spPr>
          <a:xfrm>
            <a:off x="1426465" y="3357092"/>
            <a:ext cx="7584992"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Mistake / Misstep</a:t>
            </a:r>
          </a:p>
        </p:txBody>
      </p:sp>
      <p:sp>
        <p:nvSpPr>
          <p:cNvPr id="31" name="Text Placeholder 23"/>
          <p:cNvSpPr txBox="1">
            <a:spLocks/>
          </p:cNvSpPr>
          <p:nvPr/>
        </p:nvSpPr>
        <p:spPr>
          <a:xfrm>
            <a:off x="1426465" y="4217736"/>
            <a:ext cx="7584992"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Success / Accomplishment</a:t>
            </a:r>
          </a:p>
        </p:txBody>
      </p:sp>
      <p:sp>
        <p:nvSpPr>
          <p:cNvPr id="32" name="Text Placeholder 23"/>
          <p:cNvSpPr txBox="1">
            <a:spLocks/>
          </p:cNvSpPr>
          <p:nvPr/>
        </p:nvSpPr>
        <p:spPr>
          <a:xfrm>
            <a:off x="1426464" y="5030988"/>
            <a:ext cx="7612987"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Recent Learning</a:t>
            </a:r>
          </a:p>
        </p:txBody>
      </p:sp>
      <p:sp>
        <p:nvSpPr>
          <p:cNvPr id="33" name="Text Placeholder 23"/>
          <p:cNvSpPr txBox="1">
            <a:spLocks/>
          </p:cNvSpPr>
          <p:nvPr/>
        </p:nvSpPr>
        <p:spPr>
          <a:xfrm>
            <a:off x="1426464" y="5902376"/>
            <a:ext cx="7616599" cy="838200"/>
          </a:xfrm>
          <a:prstGeom prst="rect">
            <a:avLst/>
          </a:prstGeom>
        </p:spPr>
        <p:txBody>
          <a:bodyPr>
            <a:noAutofit/>
          </a:bodyPr>
          <a:lstStyle>
            <a:lvl1pPr marL="339725" indent="-339725" algn="l" defTabSz="914400" rtl="0" eaLnBrk="1" latinLnBrk="0" hangingPunct="1">
              <a:lnSpc>
                <a:spcPct val="100000"/>
              </a:lnSpc>
              <a:spcBef>
                <a:spcPts val="600"/>
              </a:spcBef>
              <a:spcAft>
                <a:spcPts val="600"/>
              </a:spcAft>
              <a:buClr>
                <a:srgbClr val="A50021"/>
              </a:buClr>
              <a:buFont typeface="Wingdings" panose="05000000000000000000" pitchFamily="2" charset="2"/>
              <a:buChar char="§"/>
              <a:defRPr sz="2800" kern="1200" spc="-80" baseline="0">
                <a:solidFill>
                  <a:schemeClr val="tx1">
                    <a:lumMod val="65000"/>
                    <a:lumOff val="35000"/>
                  </a:schemeClr>
                </a:solidFill>
                <a:latin typeface="Arial" pitchFamily="34" charset="0"/>
                <a:ea typeface="+mn-ea"/>
                <a:cs typeface="+mn-cs"/>
              </a:defRPr>
            </a:lvl1pPr>
            <a:lvl2pPr marL="628650" indent="-285750" algn="l" defTabSz="914400" rtl="0" eaLnBrk="1" latinLnBrk="0" hangingPunct="1">
              <a:lnSpc>
                <a:spcPct val="100000"/>
              </a:lnSpc>
              <a:spcBef>
                <a:spcPts val="600"/>
              </a:spcBef>
              <a:spcAft>
                <a:spcPts val="600"/>
              </a:spcAft>
              <a:buFont typeface="Arial" pitchFamily="34" charset="0"/>
              <a:buChar char="–"/>
              <a:defRPr sz="2400" kern="1200" spc="-80" baseline="0">
                <a:solidFill>
                  <a:schemeClr val="tx1">
                    <a:lumMod val="65000"/>
                    <a:lumOff val="35000"/>
                  </a:schemeClr>
                </a:solidFill>
                <a:latin typeface="Arial" pitchFamily="34" charset="0"/>
                <a:ea typeface="+mn-ea"/>
                <a:cs typeface="+mn-cs"/>
              </a:defRPr>
            </a:lvl2pPr>
            <a:lvl3pPr marL="971550" indent="-171450" algn="l" defTabSz="914400" rtl="0" eaLnBrk="1" latinLnBrk="0" hangingPunct="1">
              <a:lnSpc>
                <a:spcPct val="100000"/>
              </a:lnSpc>
              <a:spcBef>
                <a:spcPts val="600"/>
              </a:spcBef>
              <a:spcAft>
                <a:spcPts val="600"/>
              </a:spcAft>
              <a:buFont typeface="Arial" pitchFamily="34" charset="0"/>
              <a:buChar char="•"/>
              <a:defRPr sz="2000" kern="1200" spc="-80" baseline="0">
                <a:solidFill>
                  <a:schemeClr val="tx1">
                    <a:lumMod val="65000"/>
                    <a:lumOff val="35000"/>
                  </a:schemeClr>
                </a:solidFill>
                <a:latin typeface="Arial" pitchFamily="34" charset="0"/>
                <a:ea typeface="+mn-ea"/>
                <a:cs typeface="+mn-cs"/>
              </a:defRPr>
            </a:lvl3pPr>
            <a:lvl4pPr marL="13144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4pPr>
            <a:lvl5pPr marL="1657350" indent="-171450" algn="l" defTabSz="914400" rtl="0" eaLnBrk="1" latinLnBrk="0" hangingPunct="1">
              <a:lnSpc>
                <a:spcPct val="100000"/>
              </a:lnSpc>
              <a:spcBef>
                <a:spcPts val="600"/>
              </a:spcBef>
              <a:spcAft>
                <a:spcPts val="600"/>
              </a:spcAft>
              <a:buFont typeface="Arial" pitchFamily="34" charset="0"/>
              <a:buChar char="»"/>
              <a:tabLst/>
              <a:defRPr sz="1800" kern="1200" spc="-80" baseline="0">
                <a:solidFill>
                  <a:schemeClr val="tx1">
                    <a:lumMod val="65000"/>
                    <a:lumOff val="35000"/>
                  </a:schemeClr>
                </a:solidFill>
                <a:latin typeface="Arial"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200000"/>
              </a:lnSpc>
            </a:pPr>
            <a:r>
              <a:rPr lang="en-US" dirty="0">
                <a:solidFill>
                  <a:schemeClr val="tx1"/>
                </a:solidFill>
                <a:sym typeface="Arial"/>
              </a:rPr>
              <a:t>Why I’m Here</a:t>
            </a:r>
          </a:p>
        </p:txBody>
      </p:sp>
      <p:pic>
        <p:nvPicPr>
          <p:cNvPr id="21" name="Picture 20" descr="A picture containing text, whiteboard&#10;&#10;Description generated with very high confidence"/>
          <p:cNvPicPr>
            <a:picLocks noChangeAspect="1"/>
          </p:cNvPicPr>
          <p:nvPr/>
        </p:nvPicPr>
        <p:blipFill rotWithShape="1">
          <a:blip r:embed="rId3">
            <a:extLst>
              <a:ext uri="{28A0092B-C50C-407E-A947-70E740481C1C}">
                <a14:useLocalDpi xmlns:a14="http://schemas.microsoft.com/office/drawing/2010/main" val="0"/>
              </a:ext>
            </a:extLst>
          </a:blip>
          <a:srcRect l="18434" t="29689" r="67773" b="53076"/>
          <a:stretch/>
        </p:blipFill>
        <p:spPr>
          <a:xfrm>
            <a:off x="415600" y="2592042"/>
            <a:ext cx="731520" cy="731520"/>
          </a:xfrm>
          <a:prstGeom prst="rect">
            <a:avLst/>
          </a:prstGeom>
        </p:spPr>
      </p:pic>
      <p:pic>
        <p:nvPicPr>
          <p:cNvPr id="22" name="Picture 21" descr="A picture containing text, whiteboard&#10;&#10;Description generated with very high confidence"/>
          <p:cNvPicPr>
            <a:picLocks noChangeAspect="1"/>
          </p:cNvPicPr>
          <p:nvPr/>
        </p:nvPicPr>
        <p:blipFill rotWithShape="1">
          <a:blip r:embed="rId3">
            <a:extLst>
              <a:ext uri="{28A0092B-C50C-407E-A947-70E740481C1C}">
                <a14:useLocalDpi xmlns:a14="http://schemas.microsoft.com/office/drawing/2010/main" val="0"/>
              </a:ext>
            </a:extLst>
          </a:blip>
          <a:srcRect l="84278" t="29828" r="1929" b="52937"/>
          <a:stretch/>
        </p:blipFill>
        <p:spPr>
          <a:xfrm>
            <a:off x="369785" y="1628003"/>
            <a:ext cx="731520" cy="731520"/>
          </a:xfrm>
          <a:prstGeom prst="rect">
            <a:avLst/>
          </a:prstGeom>
        </p:spPr>
      </p:pic>
      <p:pic>
        <p:nvPicPr>
          <p:cNvPr id="25" name="Picture 24" descr="A picture containing text, whiteboard&#10;&#10;Description generated with very high confidence"/>
          <p:cNvPicPr>
            <a:picLocks noChangeAspect="1"/>
          </p:cNvPicPr>
          <p:nvPr/>
        </p:nvPicPr>
        <p:blipFill rotWithShape="1">
          <a:blip r:embed="rId3">
            <a:extLst>
              <a:ext uri="{28A0092B-C50C-407E-A947-70E740481C1C}">
                <a14:useLocalDpi xmlns:a14="http://schemas.microsoft.com/office/drawing/2010/main" val="0"/>
              </a:ext>
            </a:extLst>
          </a:blip>
          <a:srcRect l="67182" t="53769" r="19025" b="28996"/>
          <a:stretch/>
        </p:blipFill>
        <p:spPr>
          <a:xfrm>
            <a:off x="369785" y="3377852"/>
            <a:ext cx="731520" cy="731520"/>
          </a:xfrm>
          <a:prstGeom prst="rect">
            <a:avLst/>
          </a:prstGeom>
        </p:spPr>
      </p:pic>
      <p:pic>
        <p:nvPicPr>
          <p:cNvPr id="26" name="Picture 25" descr="A picture containing text, whiteboard&#10;&#10;Description generated with very high confidence"/>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83614" t="4526" r="2593" b="78239"/>
          <a:stretch/>
        </p:blipFill>
        <p:spPr>
          <a:xfrm>
            <a:off x="369785" y="5108148"/>
            <a:ext cx="731520" cy="731520"/>
          </a:xfrm>
          <a:prstGeom prst="rect">
            <a:avLst/>
          </a:prstGeom>
        </p:spPr>
      </p:pic>
      <p:pic>
        <p:nvPicPr>
          <p:cNvPr id="27" name="Picture 26" descr="A picture containing text, whiteboard&#10;&#10;Description generated with very high confidence"/>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7827" t="30447" r="18380" b="52318"/>
          <a:stretch/>
        </p:blipFill>
        <p:spPr>
          <a:xfrm>
            <a:off x="453072" y="4236372"/>
            <a:ext cx="731520" cy="731520"/>
          </a:xfrm>
          <a:prstGeom prst="rect">
            <a:avLst/>
          </a:prstGeom>
        </p:spPr>
      </p:pic>
      <p:pic>
        <p:nvPicPr>
          <p:cNvPr id="28" name="Picture 27" descr="A picture containing text, whiteboard&#10;&#10;Description generated with very high confidence"/>
          <p:cNvPicPr>
            <a:picLocks noChangeAspect="1"/>
          </p:cNvPicPr>
          <p:nvPr/>
        </p:nvPicPr>
        <p:blipFill rotWithShape="1">
          <a:blip r:embed="rId3">
            <a:extLst>
              <a:ext uri="{28A0092B-C50C-407E-A947-70E740481C1C}">
                <a14:useLocalDpi xmlns:a14="http://schemas.microsoft.com/office/drawing/2010/main" val="0"/>
              </a:ext>
            </a:extLst>
          </a:blip>
          <a:srcRect l="67245" t="4548" r="18962" b="78217"/>
          <a:stretch/>
        </p:blipFill>
        <p:spPr>
          <a:xfrm>
            <a:off x="354162" y="5948248"/>
            <a:ext cx="731520" cy="731520"/>
          </a:xfrm>
          <a:prstGeom prst="rect">
            <a:avLst/>
          </a:prstGeom>
        </p:spPr>
      </p:pic>
      <p:sp>
        <p:nvSpPr>
          <p:cNvPr id="6" name="Rectangle: Rounded Corners 5">
            <a:extLst>
              <a:ext uri="{FF2B5EF4-FFF2-40B4-BE49-F238E27FC236}">
                <a16:creationId xmlns:a16="http://schemas.microsoft.com/office/drawing/2014/main" xmlns="" id="{C1491C04-16D4-472C-AEB9-426931086B3C}"/>
              </a:ext>
            </a:extLst>
          </p:cNvPr>
          <p:cNvSpPr/>
          <p:nvPr/>
        </p:nvSpPr>
        <p:spPr>
          <a:xfrm>
            <a:off x="7170378" y="3357092"/>
            <a:ext cx="3344376" cy="22336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67" b="1" kern="0" dirty="0">
                <a:solidFill>
                  <a:srgbClr val="000000">
                    <a:lumMod val="75000"/>
                    <a:lumOff val="25000"/>
                  </a:srgbClr>
                </a:solidFill>
                <a:sym typeface="Arial"/>
              </a:rPr>
              <a:t>Your Turn!</a:t>
            </a:r>
          </a:p>
          <a:p>
            <a:pPr algn="ctr"/>
            <a:r>
              <a:rPr lang="en-US" sz="2667" b="1" kern="0" dirty="0">
                <a:solidFill>
                  <a:srgbClr val="000000">
                    <a:lumMod val="75000"/>
                    <a:lumOff val="25000"/>
                  </a:srgbClr>
                </a:solidFill>
                <a:sym typeface="Arial"/>
              </a:rPr>
              <a:t>What is one thing you would want to share?</a:t>
            </a:r>
          </a:p>
        </p:txBody>
      </p:sp>
    </p:spTree>
    <p:extLst>
      <p:ext uri="{BB962C8B-B14F-4D97-AF65-F5344CB8AC3E}">
        <p14:creationId xmlns:p14="http://schemas.microsoft.com/office/powerpoint/2010/main" val="27093175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latin typeface="Arial" panose="020B0604020202020204" pitchFamily="34" charset="0"/>
                <a:cs typeface="Arial" panose="020B0604020202020204" pitchFamily="34" charset="0"/>
              </a:rPr>
              <a:t>Powerful Mentoring Definition</a:t>
            </a:r>
            <a:endParaRPr lang="en" dirty="0">
              <a:latin typeface="Arial" panose="020B0604020202020204" pitchFamily="34" charset="0"/>
              <a:cs typeface="Arial" panose="020B0604020202020204" pitchFamily="34" charset="0"/>
            </a:endParaRPr>
          </a:p>
        </p:txBody>
      </p:sp>
      <p:sp>
        <p:nvSpPr>
          <p:cNvPr id="2" name="Text Placeholder 1"/>
          <p:cNvSpPr>
            <a:spLocks noGrp="1"/>
          </p:cNvSpPr>
          <p:nvPr>
            <p:ph type="body" idx="1"/>
          </p:nvPr>
        </p:nvSpPr>
        <p:spPr>
          <a:xfrm>
            <a:off x="609600" y="2170176"/>
            <a:ext cx="9997440" cy="4120440"/>
          </a:xfrm>
        </p:spPr>
        <p:txBody>
          <a:bodyPr>
            <a:normAutofit/>
          </a:bodyPr>
          <a:lstStyle/>
          <a:p>
            <a:pPr marL="0" indent="0">
              <a:spcAft>
                <a:spcPts val="1600"/>
              </a:spcAft>
              <a:buNone/>
            </a:pPr>
            <a:r>
              <a:rPr lang="en-US" sz="5333" dirty="0">
                <a:latin typeface="Arial" panose="020B0604020202020204" pitchFamily="34" charset="0"/>
                <a:cs typeface="Arial" panose="020B0604020202020204" pitchFamily="34" charset="0"/>
              </a:rPr>
              <a:t>A sustained social learning relationship built </a:t>
            </a:r>
            <a:r>
              <a:rPr lang="en-US" sz="5333" b="1" dirty="0">
                <a:solidFill>
                  <a:srgbClr val="F26721"/>
                </a:solidFill>
                <a:latin typeface="Arial" panose="020B0604020202020204" pitchFamily="34" charset="0"/>
                <a:cs typeface="Arial" panose="020B0604020202020204" pitchFamily="34" charset="0"/>
              </a:rPr>
              <a:t>between two or more individuals</a:t>
            </a:r>
            <a:r>
              <a:rPr lang="en-US" sz="5333" dirty="0">
                <a:latin typeface="Arial" panose="020B0604020202020204" pitchFamily="34" charset="0"/>
                <a:cs typeface="Arial" panose="020B0604020202020204" pitchFamily="34" charset="0"/>
              </a:rPr>
              <a:t> built on mutual trust and respect.</a:t>
            </a:r>
          </a:p>
          <a:p>
            <a:pPr marL="0" indent="0" algn="ctr">
              <a:spcAft>
                <a:spcPts val="1600"/>
              </a:spcAft>
              <a:buNone/>
            </a:pPr>
            <a:endParaRPr lang="en-US" sz="5333" dirty="0"/>
          </a:p>
        </p:txBody>
      </p:sp>
    </p:spTree>
    <p:extLst>
      <p:ext uri="{BB962C8B-B14F-4D97-AF65-F5344CB8AC3E}">
        <p14:creationId xmlns:p14="http://schemas.microsoft.com/office/powerpoint/2010/main" val="3811233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t>One-on-One (Most Common)</a:t>
            </a:r>
            <a:endParaRPr lang="en" dirty="0"/>
          </a:p>
        </p:txBody>
      </p:sp>
      <p:sp>
        <p:nvSpPr>
          <p:cNvPr id="7" name="TextBox 6">
            <a:extLst>
              <a:ext uri="{FF2B5EF4-FFF2-40B4-BE49-F238E27FC236}">
                <a16:creationId xmlns:a16="http://schemas.microsoft.com/office/drawing/2014/main" xmlns="" id="{21C4067A-A0EC-4A12-A3B0-0577815C3E0F}"/>
              </a:ext>
            </a:extLst>
          </p:cNvPr>
          <p:cNvSpPr txBox="1"/>
          <p:nvPr/>
        </p:nvSpPr>
        <p:spPr>
          <a:xfrm>
            <a:off x="3043342" y="3429000"/>
            <a:ext cx="2010487" cy="748988"/>
          </a:xfrm>
          <a:prstGeom prst="rect">
            <a:avLst/>
          </a:prstGeom>
          <a:noFill/>
        </p:spPr>
        <p:txBody>
          <a:bodyPr wrap="none" rtlCol="0">
            <a:spAutoFit/>
          </a:bodyPr>
          <a:lstStyle/>
          <a:p>
            <a:r>
              <a:rPr lang="en-US" sz="4267" b="1" kern="0" dirty="0">
                <a:solidFill>
                  <a:srgbClr val="007083"/>
                </a:solidFill>
                <a:cs typeface="Arial"/>
                <a:sym typeface="Arial"/>
              </a:rPr>
              <a:t>Mentor</a:t>
            </a:r>
            <a:endParaRPr lang="en-US" sz="1867" b="1" kern="0" dirty="0">
              <a:solidFill>
                <a:srgbClr val="007083"/>
              </a:solidFill>
              <a:cs typeface="Arial"/>
              <a:sym typeface="Arial"/>
            </a:endParaRPr>
          </a:p>
        </p:txBody>
      </p:sp>
      <p:sp>
        <p:nvSpPr>
          <p:cNvPr id="9" name="TextBox 8">
            <a:extLst>
              <a:ext uri="{FF2B5EF4-FFF2-40B4-BE49-F238E27FC236}">
                <a16:creationId xmlns:a16="http://schemas.microsoft.com/office/drawing/2014/main" xmlns="" id="{BCFB988A-6486-448F-B336-2B0DEEA9F235}"/>
              </a:ext>
            </a:extLst>
          </p:cNvPr>
          <p:cNvSpPr txBox="1"/>
          <p:nvPr/>
        </p:nvSpPr>
        <p:spPr>
          <a:xfrm>
            <a:off x="6431043" y="3429000"/>
            <a:ext cx="2071401" cy="748988"/>
          </a:xfrm>
          <a:prstGeom prst="rect">
            <a:avLst/>
          </a:prstGeom>
          <a:noFill/>
        </p:spPr>
        <p:txBody>
          <a:bodyPr wrap="non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0" name="Straight Arrow Connector 9">
            <a:extLst>
              <a:ext uri="{FF2B5EF4-FFF2-40B4-BE49-F238E27FC236}">
                <a16:creationId xmlns:a16="http://schemas.microsoft.com/office/drawing/2014/main" xmlns="" id="{FBBB476E-689F-49B0-8F49-52AD880A11F0}"/>
              </a:ext>
            </a:extLst>
          </p:cNvPr>
          <p:cNvCxnSpPr>
            <a:stCxn id="7" idx="3"/>
            <a:endCxn id="9" idx="1"/>
          </p:cNvCxnSpPr>
          <p:nvPr/>
        </p:nvCxnSpPr>
        <p:spPr>
          <a:xfrm>
            <a:off x="5053829" y="3803494"/>
            <a:ext cx="1377214" cy="0"/>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5633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t>Mentor-Led Group</a:t>
            </a:r>
            <a:endParaRPr lang="en" dirty="0"/>
          </a:p>
        </p:txBody>
      </p:sp>
      <p:sp>
        <p:nvSpPr>
          <p:cNvPr id="7" name="TextBox 6">
            <a:extLst>
              <a:ext uri="{FF2B5EF4-FFF2-40B4-BE49-F238E27FC236}">
                <a16:creationId xmlns:a16="http://schemas.microsoft.com/office/drawing/2014/main" xmlns="" id="{21C4067A-A0EC-4A12-A3B0-0577815C3E0F}"/>
              </a:ext>
            </a:extLst>
          </p:cNvPr>
          <p:cNvSpPr txBox="1"/>
          <p:nvPr/>
        </p:nvSpPr>
        <p:spPr>
          <a:xfrm>
            <a:off x="3043342" y="3429000"/>
            <a:ext cx="2010487" cy="748988"/>
          </a:xfrm>
          <a:prstGeom prst="rect">
            <a:avLst/>
          </a:prstGeom>
          <a:noFill/>
        </p:spPr>
        <p:txBody>
          <a:bodyPr wrap="none" rtlCol="0">
            <a:spAutoFit/>
          </a:bodyPr>
          <a:lstStyle/>
          <a:p>
            <a:r>
              <a:rPr lang="en-US" sz="4267" b="1" kern="0" dirty="0">
                <a:solidFill>
                  <a:srgbClr val="007083"/>
                </a:solidFill>
                <a:cs typeface="Arial"/>
                <a:sym typeface="Arial"/>
              </a:rPr>
              <a:t>Mentor</a:t>
            </a:r>
            <a:endParaRPr lang="en-US" sz="1867" b="1" kern="0" dirty="0">
              <a:solidFill>
                <a:srgbClr val="007083"/>
              </a:solidFill>
              <a:cs typeface="Arial"/>
              <a:sym typeface="Arial"/>
            </a:endParaRPr>
          </a:p>
        </p:txBody>
      </p:sp>
      <p:sp>
        <p:nvSpPr>
          <p:cNvPr id="9" name="TextBox 8">
            <a:extLst>
              <a:ext uri="{FF2B5EF4-FFF2-40B4-BE49-F238E27FC236}">
                <a16:creationId xmlns:a16="http://schemas.microsoft.com/office/drawing/2014/main" xmlns="" id="{BCFB988A-6486-448F-B336-2B0DEEA9F235}"/>
              </a:ext>
            </a:extLst>
          </p:cNvPr>
          <p:cNvSpPr txBox="1"/>
          <p:nvPr/>
        </p:nvSpPr>
        <p:spPr>
          <a:xfrm>
            <a:off x="6431043" y="3429000"/>
            <a:ext cx="2071401" cy="748988"/>
          </a:xfrm>
          <a:prstGeom prst="rect">
            <a:avLst/>
          </a:prstGeom>
          <a:noFill/>
        </p:spPr>
        <p:txBody>
          <a:bodyPr wrap="non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0" name="Straight Arrow Connector 9">
            <a:extLst>
              <a:ext uri="{FF2B5EF4-FFF2-40B4-BE49-F238E27FC236}">
                <a16:creationId xmlns:a16="http://schemas.microsoft.com/office/drawing/2014/main" xmlns="" id="{FBBB476E-689F-49B0-8F49-52AD880A11F0}"/>
              </a:ext>
            </a:extLst>
          </p:cNvPr>
          <p:cNvCxnSpPr>
            <a:stCxn id="7" idx="3"/>
            <a:endCxn id="9" idx="1"/>
          </p:cNvCxnSpPr>
          <p:nvPr/>
        </p:nvCxnSpPr>
        <p:spPr>
          <a:xfrm>
            <a:off x="5053829" y="3803494"/>
            <a:ext cx="1377214" cy="0"/>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xmlns="" id="{BAEBB3F0-14CF-4A90-8ADF-460841980F30}"/>
              </a:ext>
            </a:extLst>
          </p:cNvPr>
          <p:cNvSpPr txBox="1"/>
          <p:nvPr/>
        </p:nvSpPr>
        <p:spPr>
          <a:xfrm>
            <a:off x="6439251" y="4292989"/>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2" name="Straight Arrow Connector 11">
            <a:extLst>
              <a:ext uri="{FF2B5EF4-FFF2-40B4-BE49-F238E27FC236}">
                <a16:creationId xmlns:a16="http://schemas.microsoft.com/office/drawing/2014/main" xmlns="" id="{6E822A76-FDDD-436D-A1B9-01E573A0D27C}"/>
              </a:ext>
            </a:extLst>
          </p:cNvPr>
          <p:cNvCxnSpPr>
            <a:cxnSpLocks/>
            <a:stCxn id="7" idx="3"/>
            <a:endCxn id="11" idx="1"/>
          </p:cNvCxnSpPr>
          <p:nvPr/>
        </p:nvCxnSpPr>
        <p:spPr>
          <a:xfrm>
            <a:off x="5053829" y="3803494"/>
            <a:ext cx="1385422" cy="863989"/>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xmlns="" id="{294CC6E7-CD1A-43FF-BB65-34A182AF401C}"/>
              </a:ext>
            </a:extLst>
          </p:cNvPr>
          <p:cNvSpPr txBox="1"/>
          <p:nvPr/>
        </p:nvSpPr>
        <p:spPr>
          <a:xfrm>
            <a:off x="6439251" y="2563905"/>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4" name="Straight Arrow Connector 13">
            <a:extLst>
              <a:ext uri="{FF2B5EF4-FFF2-40B4-BE49-F238E27FC236}">
                <a16:creationId xmlns:a16="http://schemas.microsoft.com/office/drawing/2014/main" xmlns="" id="{45687C1E-A8DF-4FA8-8FA9-ED22D447EB7D}"/>
              </a:ext>
            </a:extLst>
          </p:cNvPr>
          <p:cNvCxnSpPr>
            <a:cxnSpLocks/>
            <a:stCxn id="7" idx="3"/>
            <a:endCxn id="13" idx="1"/>
          </p:cNvCxnSpPr>
          <p:nvPr/>
        </p:nvCxnSpPr>
        <p:spPr>
          <a:xfrm flipV="1">
            <a:off x="5053829" y="2938399"/>
            <a:ext cx="1385422" cy="865095"/>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xmlns="" id="{726CC7F7-200F-4FF1-913B-0E779BCEA733}"/>
              </a:ext>
            </a:extLst>
          </p:cNvPr>
          <p:cNvSpPr txBox="1"/>
          <p:nvPr/>
        </p:nvSpPr>
        <p:spPr>
          <a:xfrm>
            <a:off x="6439251" y="5156977"/>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6" name="Straight Arrow Connector 15">
            <a:extLst>
              <a:ext uri="{FF2B5EF4-FFF2-40B4-BE49-F238E27FC236}">
                <a16:creationId xmlns:a16="http://schemas.microsoft.com/office/drawing/2014/main" xmlns="" id="{765CCECC-E467-4C98-A4C2-C253A545120B}"/>
              </a:ext>
            </a:extLst>
          </p:cNvPr>
          <p:cNvCxnSpPr>
            <a:cxnSpLocks/>
            <a:stCxn id="7" idx="3"/>
            <a:endCxn id="15" idx="1"/>
          </p:cNvCxnSpPr>
          <p:nvPr/>
        </p:nvCxnSpPr>
        <p:spPr>
          <a:xfrm>
            <a:off x="5053829" y="3803494"/>
            <a:ext cx="1385422" cy="1727977"/>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xmlns="" id="{6D1F6D17-9AB9-4857-A28F-8069A364FB75}"/>
              </a:ext>
            </a:extLst>
          </p:cNvPr>
          <p:cNvSpPr txBox="1"/>
          <p:nvPr/>
        </p:nvSpPr>
        <p:spPr>
          <a:xfrm>
            <a:off x="6431042" y="1784205"/>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cxnSp>
        <p:nvCxnSpPr>
          <p:cNvPr id="18" name="Straight Arrow Connector 17">
            <a:extLst>
              <a:ext uri="{FF2B5EF4-FFF2-40B4-BE49-F238E27FC236}">
                <a16:creationId xmlns:a16="http://schemas.microsoft.com/office/drawing/2014/main" xmlns="" id="{35B0D1BA-CB8F-4B71-B74D-237BCE10931C}"/>
              </a:ext>
            </a:extLst>
          </p:cNvPr>
          <p:cNvCxnSpPr>
            <a:cxnSpLocks/>
            <a:stCxn id="7" idx="3"/>
            <a:endCxn id="17" idx="1"/>
          </p:cNvCxnSpPr>
          <p:nvPr/>
        </p:nvCxnSpPr>
        <p:spPr>
          <a:xfrm flipV="1">
            <a:off x="5053829" y="2158699"/>
            <a:ext cx="1377213" cy="1644795"/>
          </a:xfrm>
          <a:prstGeom prst="straightConnector1">
            <a:avLst/>
          </a:prstGeom>
          <a:ln w="38100">
            <a:solidFill>
              <a:srgbClr val="0070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15797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2" name="Oval 1">
            <a:extLst>
              <a:ext uri="{FF2B5EF4-FFF2-40B4-BE49-F238E27FC236}">
                <a16:creationId xmlns:a16="http://schemas.microsoft.com/office/drawing/2014/main" xmlns="" id="{2648AFCE-8794-4197-8936-C805EE0676D5}"/>
              </a:ext>
            </a:extLst>
          </p:cNvPr>
          <p:cNvSpPr/>
          <p:nvPr/>
        </p:nvSpPr>
        <p:spPr>
          <a:xfrm>
            <a:off x="3974033" y="2310099"/>
            <a:ext cx="3797203" cy="3797203"/>
          </a:xfrm>
          <a:prstGeom prst="ellipse">
            <a:avLst/>
          </a:prstGeom>
          <a:solidFill>
            <a:srgbClr val="007083">
              <a:alpha val="36078"/>
            </a:srgbClr>
          </a:solidFill>
          <a:ln>
            <a:solidFill>
              <a:srgbClr val="007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kern="0">
              <a:solidFill>
                <a:srgbClr val="FFFFFF"/>
              </a:solidFill>
              <a:sym typeface="Arial"/>
            </a:endParaRPr>
          </a:p>
        </p:txBody>
      </p:sp>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t>Peer Mentoring</a:t>
            </a:r>
            <a:endParaRPr lang="en" dirty="0"/>
          </a:p>
        </p:txBody>
      </p:sp>
      <p:sp>
        <p:nvSpPr>
          <p:cNvPr id="9" name="TextBox 8">
            <a:extLst>
              <a:ext uri="{FF2B5EF4-FFF2-40B4-BE49-F238E27FC236}">
                <a16:creationId xmlns:a16="http://schemas.microsoft.com/office/drawing/2014/main" xmlns="" id="{BCFB988A-6486-448F-B336-2B0DEEA9F235}"/>
              </a:ext>
            </a:extLst>
          </p:cNvPr>
          <p:cNvSpPr txBox="1"/>
          <p:nvPr/>
        </p:nvSpPr>
        <p:spPr>
          <a:xfrm>
            <a:off x="1963745" y="2656501"/>
            <a:ext cx="2071401" cy="748988"/>
          </a:xfrm>
          <a:prstGeom prst="rect">
            <a:avLst/>
          </a:prstGeom>
          <a:noFill/>
        </p:spPr>
        <p:txBody>
          <a:bodyPr wrap="non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11" name="TextBox 10">
            <a:extLst>
              <a:ext uri="{FF2B5EF4-FFF2-40B4-BE49-F238E27FC236}">
                <a16:creationId xmlns:a16="http://schemas.microsoft.com/office/drawing/2014/main" xmlns="" id="{BAEBB3F0-14CF-4A90-8ADF-460841980F30}"/>
              </a:ext>
            </a:extLst>
          </p:cNvPr>
          <p:cNvSpPr txBox="1"/>
          <p:nvPr/>
        </p:nvSpPr>
        <p:spPr>
          <a:xfrm>
            <a:off x="2016025" y="4916550"/>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13" name="TextBox 12">
            <a:extLst>
              <a:ext uri="{FF2B5EF4-FFF2-40B4-BE49-F238E27FC236}">
                <a16:creationId xmlns:a16="http://schemas.microsoft.com/office/drawing/2014/main" xmlns="" id="{294CC6E7-CD1A-43FF-BB65-34A182AF401C}"/>
              </a:ext>
            </a:extLst>
          </p:cNvPr>
          <p:cNvSpPr txBox="1"/>
          <p:nvPr/>
        </p:nvSpPr>
        <p:spPr>
          <a:xfrm>
            <a:off x="7546218" y="2596063"/>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15" name="TextBox 14">
            <a:extLst>
              <a:ext uri="{FF2B5EF4-FFF2-40B4-BE49-F238E27FC236}">
                <a16:creationId xmlns:a16="http://schemas.microsoft.com/office/drawing/2014/main" xmlns="" id="{726CC7F7-200F-4FF1-913B-0E779BCEA733}"/>
              </a:ext>
            </a:extLst>
          </p:cNvPr>
          <p:cNvSpPr txBox="1"/>
          <p:nvPr/>
        </p:nvSpPr>
        <p:spPr>
          <a:xfrm>
            <a:off x="7502790" y="5063907"/>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17" name="TextBox 16">
            <a:extLst>
              <a:ext uri="{FF2B5EF4-FFF2-40B4-BE49-F238E27FC236}">
                <a16:creationId xmlns:a16="http://schemas.microsoft.com/office/drawing/2014/main" xmlns="" id="{6D1F6D17-9AB9-4857-A28F-8069A364FB75}"/>
              </a:ext>
            </a:extLst>
          </p:cNvPr>
          <p:cNvSpPr txBox="1"/>
          <p:nvPr/>
        </p:nvSpPr>
        <p:spPr>
          <a:xfrm>
            <a:off x="4662737" y="1586665"/>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19" name="TextBox 18">
            <a:extLst>
              <a:ext uri="{FF2B5EF4-FFF2-40B4-BE49-F238E27FC236}">
                <a16:creationId xmlns:a16="http://schemas.microsoft.com/office/drawing/2014/main" xmlns="" id="{D4EB35D1-4664-4BA5-B44C-942966C1BF9C}"/>
              </a:ext>
            </a:extLst>
          </p:cNvPr>
          <p:cNvSpPr txBox="1"/>
          <p:nvPr/>
        </p:nvSpPr>
        <p:spPr>
          <a:xfrm>
            <a:off x="4839563" y="5985890"/>
            <a:ext cx="2127079" cy="748988"/>
          </a:xfrm>
          <a:prstGeom prst="rect">
            <a:avLst/>
          </a:prstGeom>
          <a:noFill/>
        </p:spPr>
        <p:txBody>
          <a:bodyPr wrap="square" rtlCol="0">
            <a:spAutoFit/>
          </a:bodyPr>
          <a:lstStyle/>
          <a:p>
            <a:r>
              <a:rPr lang="en-US" sz="4267" b="1" kern="0" dirty="0">
                <a:solidFill>
                  <a:srgbClr val="F26721"/>
                </a:solidFill>
                <a:cs typeface="Arial"/>
                <a:sym typeface="Arial"/>
              </a:rPr>
              <a:t>Mentee</a:t>
            </a:r>
            <a:endParaRPr lang="en-US" sz="1867" b="1" kern="0" dirty="0">
              <a:solidFill>
                <a:srgbClr val="F26721"/>
              </a:solidFill>
              <a:cs typeface="Arial"/>
              <a:sym typeface="Arial"/>
            </a:endParaRPr>
          </a:p>
        </p:txBody>
      </p:sp>
      <p:sp>
        <p:nvSpPr>
          <p:cNvPr id="20" name="TextBox 19">
            <a:extLst>
              <a:ext uri="{FF2B5EF4-FFF2-40B4-BE49-F238E27FC236}">
                <a16:creationId xmlns:a16="http://schemas.microsoft.com/office/drawing/2014/main" xmlns="" id="{2536E5C0-A7E1-401B-BF8D-87A494DAE241}"/>
              </a:ext>
            </a:extLst>
          </p:cNvPr>
          <p:cNvSpPr txBox="1"/>
          <p:nvPr/>
        </p:nvSpPr>
        <p:spPr>
          <a:xfrm>
            <a:off x="4216014" y="3943986"/>
            <a:ext cx="3330205" cy="502766"/>
          </a:xfrm>
          <a:prstGeom prst="rect">
            <a:avLst/>
          </a:prstGeom>
          <a:noFill/>
        </p:spPr>
        <p:txBody>
          <a:bodyPr wrap="square" rtlCol="0">
            <a:spAutoFit/>
          </a:bodyPr>
          <a:lstStyle/>
          <a:p>
            <a:r>
              <a:rPr lang="en-US" sz="2667" b="1" kern="0" dirty="0">
                <a:solidFill>
                  <a:srgbClr val="007083"/>
                </a:solidFill>
                <a:cs typeface="Arial"/>
                <a:sym typeface="Arial"/>
              </a:rPr>
              <a:t>Development Area</a:t>
            </a:r>
            <a:endParaRPr lang="en-US" sz="1400" b="1" kern="0" dirty="0">
              <a:solidFill>
                <a:srgbClr val="007083"/>
              </a:solidFill>
              <a:cs typeface="Arial"/>
              <a:sym typeface="Arial"/>
            </a:endParaRPr>
          </a:p>
        </p:txBody>
      </p:sp>
    </p:spTree>
    <p:extLst>
      <p:ext uri="{BB962C8B-B14F-4D97-AF65-F5344CB8AC3E}">
        <p14:creationId xmlns:p14="http://schemas.microsoft.com/office/powerpoint/2010/main" val="3547969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4400" b="1" dirty="0">
                <a:solidFill>
                  <a:srgbClr val="003A5D"/>
                </a:solidFill>
              </a:rPr>
              <a:t>Hybrid Program Structure</a:t>
            </a:r>
          </a:p>
        </p:txBody>
      </p:sp>
      <p:pic>
        <p:nvPicPr>
          <p:cNvPr id="6" name="Picture 5"/>
          <p:cNvPicPr>
            <a:picLocks noChangeAspect="1"/>
          </p:cNvPicPr>
          <p:nvPr/>
        </p:nvPicPr>
        <p:blipFill rotWithShape="1">
          <a:blip r:embed="rId3"/>
          <a:srcRect t="30274"/>
          <a:stretch/>
        </p:blipFill>
        <p:spPr>
          <a:xfrm>
            <a:off x="535259" y="1159727"/>
            <a:ext cx="11240429" cy="5263055"/>
          </a:xfrm>
          <a:prstGeom prst="rect">
            <a:avLst/>
          </a:prstGeom>
        </p:spPr>
      </p:pic>
      <p:sp>
        <p:nvSpPr>
          <p:cNvPr id="5" name="Footer Placeholder 4"/>
          <p:cNvSpPr>
            <a:spLocks noGrp="1"/>
          </p:cNvSpPr>
          <p:nvPr>
            <p:ph type="ftr" sz="quarter" idx="3"/>
          </p:nvPr>
        </p:nvSpPr>
        <p:spPr>
          <a:xfrm>
            <a:off x="1864281" y="6422782"/>
            <a:ext cx="2895600" cy="365125"/>
          </a:xfrm>
          <a:prstGeom prst="rect">
            <a:avLst/>
          </a:prstGeom>
        </p:spPr>
        <p:txBody>
          <a:bodyPr/>
          <a:lstStyle>
            <a:lvl1pPr algn="l">
              <a:defRPr lang="en-US" sz="1400" b="1" i="1" smtClean="0">
                <a:solidFill>
                  <a:srgbClr val="003A5D"/>
                </a:solidFill>
                <a:effectLst/>
              </a:defRPr>
            </a:lvl1pPr>
          </a:lstStyle>
          <a:p>
            <a:pPr defTabSz="914377"/>
            <a:r>
              <a:rPr lang="en-US" kern="1200" dirty="0" smtClean="0">
                <a:latin typeface="Calibri"/>
                <a:ea typeface="+mn-ea"/>
              </a:rPr>
              <a:t> </a:t>
            </a:r>
            <a:endParaRPr kern="1200" dirty="0">
              <a:latin typeface="Calibri"/>
              <a:ea typeface="+mn-ea"/>
            </a:endParaRPr>
          </a:p>
        </p:txBody>
      </p:sp>
    </p:spTree>
    <p:extLst>
      <p:ext uri="{BB962C8B-B14F-4D97-AF65-F5344CB8AC3E}">
        <p14:creationId xmlns:p14="http://schemas.microsoft.com/office/powerpoint/2010/main" val="2469706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Shape 67"/>
          <p:cNvSpPr txBox="1">
            <a:spLocks noGrp="1"/>
          </p:cNvSpPr>
          <p:nvPr>
            <p:ph type="title"/>
          </p:nvPr>
        </p:nvSpPr>
        <p:spPr>
          <a:prstGeom prst="rect">
            <a:avLst/>
          </a:prstGeom>
        </p:spPr>
        <p:txBody>
          <a:bodyPr vert="horz" wrap="square" lIns="121900" tIns="121900" rIns="121900" bIns="121900" rtlCol="0" anchor="ctr" anchorCtr="0">
            <a:noAutofit/>
          </a:bodyPr>
          <a:lstStyle/>
          <a:p>
            <a:r>
              <a:rPr lang="en-US" dirty="0">
                <a:latin typeface="Arial" panose="020B0604020202020204" pitchFamily="34" charset="0"/>
                <a:cs typeface="Arial" panose="020B0604020202020204" pitchFamily="34" charset="0"/>
              </a:rPr>
              <a:t>Powerful Mentoring Definition</a:t>
            </a:r>
            <a:endParaRPr lang="en" dirty="0">
              <a:latin typeface="Arial" panose="020B0604020202020204" pitchFamily="34" charset="0"/>
              <a:cs typeface="Arial" panose="020B0604020202020204" pitchFamily="34" charset="0"/>
            </a:endParaRPr>
          </a:p>
        </p:txBody>
      </p:sp>
      <p:sp>
        <p:nvSpPr>
          <p:cNvPr id="2" name="Text Placeholder 1"/>
          <p:cNvSpPr>
            <a:spLocks noGrp="1"/>
          </p:cNvSpPr>
          <p:nvPr>
            <p:ph type="body" idx="1"/>
          </p:nvPr>
        </p:nvSpPr>
        <p:spPr>
          <a:xfrm>
            <a:off x="536448" y="1759800"/>
            <a:ext cx="9802368" cy="4555200"/>
          </a:xfrm>
        </p:spPr>
        <p:txBody>
          <a:bodyPr>
            <a:normAutofit/>
          </a:bodyPr>
          <a:lstStyle/>
          <a:p>
            <a:pPr marL="0" indent="0">
              <a:spcAft>
                <a:spcPts val="1600"/>
              </a:spcAft>
              <a:buNone/>
            </a:pPr>
            <a:r>
              <a:rPr lang="en-US" sz="5333" dirty="0">
                <a:latin typeface="Arial" panose="020B0604020202020204" pitchFamily="34" charset="0"/>
                <a:cs typeface="Arial" panose="020B0604020202020204" pitchFamily="34" charset="0"/>
              </a:rPr>
              <a:t>A sustained social learning relationship built between two or more individuals built on </a:t>
            </a:r>
            <a:r>
              <a:rPr lang="en-US" sz="5333" b="1" dirty="0">
                <a:solidFill>
                  <a:srgbClr val="F26721"/>
                </a:solidFill>
                <a:latin typeface="Arial" panose="020B0604020202020204" pitchFamily="34" charset="0"/>
                <a:cs typeface="Arial" panose="020B0604020202020204" pitchFamily="34" charset="0"/>
              </a:rPr>
              <a:t>mutual trust and respect</a:t>
            </a:r>
            <a:r>
              <a:rPr lang="en-US" sz="5333" dirty="0">
                <a:solidFill>
                  <a:srgbClr val="F26721"/>
                </a:solidFill>
                <a:latin typeface="Arial" panose="020B0604020202020204" pitchFamily="34" charset="0"/>
                <a:cs typeface="Arial" panose="020B0604020202020204" pitchFamily="34" charset="0"/>
              </a:rPr>
              <a:t>.</a:t>
            </a:r>
          </a:p>
          <a:p>
            <a:pPr marL="0" indent="0" algn="ctr">
              <a:spcAft>
                <a:spcPts val="1600"/>
              </a:spcAft>
              <a:buNone/>
            </a:pPr>
            <a:endParaRPr lang="en-US" sz="5333" dirty="0"/>
          </a:p>
        </p:txBody>
      </p:sp>
    </p:spTree>
    <p:extLst>
      <p:ext uri="{BB962C8B-B14F-4D97-AF65-F5344CB8AC3E}">
        <p14:creationId xmlns:p14="http://schemas.microsoft.com/office/powerpoint/2010/main" val="23807222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12234" y="487441"/>
            <a:ext cx="5750312" cy="58956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914377"/>
            <a:r>
              <a:rPr lang="en-US" b="1" dirty="0">
                <a:solidFill>
                  <a:srgbClr val="003A5D"/>
                </a:solidFill>
                <a:sym typeface="Arial"/>
              </a:rPr>
              <a:t>Program Structures</a:t>
            </a:r>
          </a:p>
        </p:txBody>
      </p:sp>
      <p:sp>
        <p:nvSpPr>
          <p:cNvPr id="2" name="Speech Bubble: Oval 1"/>
          <p:cNvSpPr/>
          <p:nvPr/>
        </p:nvSpPr>
        <p:spPr>
          <a:xfrm rot="819236">
            <a:off x="6105526" y="1104900"/>
            <a:ext cx="2981325" cy="2066925"/>
          </a:xfrm>
          <a:prstGeom prst="wedgeEllipse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914377"/>
            <a:r>
              <a:rPr lang="en-US" sz="4000" b="1" dirty="0">
                <a:solidFill>
                  <a:srgbClr val="444347"/>
                </a:solidFill>
                <a:sym typeface="Arial"/>
              </a:rPr>
              <a:t>In Chat…</a:t>
            </a:r>
          </a:p>
        </p:txBody>
      </p:sp>
      <p:sp>
        <p:nvSpPr>
          <p:cNvPr id="6" name="TextBox 5"/>
          <p:cNvSpPr txBox="1"/>
          <p:nvPr/>
        </p:nvSpPr>
        <p:spPr>
          <a:xfrm>
            <a:off x="691376" y="3907781"/>
            <a:ext cx="11062009" cy="630942"/>
          </a:xfrm>
          <a:prstGeom prst="rect">
            <a:avLst/>
          </a:prstGeom>
          <a:noFill/>
        </p:spPr>
        <p:txBody>
          <a:bodyPr wrap="square" rtlCol="0">
            <a:spAutoFit/>
          </a:bodyPr>
          <a:lstStyle/>
          <a:p>
            <a:pPr algn="ctr" defTabSz="914377"/>
            <a:r>
              <a:rPr lang="en-US" sz="3500" dirty="0">
                <a:latin typeface="Arial" panose="020B0604020202020204" pitchFamily="34" charset="0"/>
                <a:cs typeface="Arial" panose="020B0604020202020204" pitchFamily="34" charset="0"/>
                <a:sym typeface="Arial"/>
              </a:rPr>
              <a:t>What type of behaviors build mutual trust and respect?</a:t>
            </a:r>
          </a:p>
        </p:txBody>
      </p:sp>
    </p:spTree>
    <p:extLst>
      <p:ext uri="{BB962C8B-B14F-4D97-AF65-F5344CB8AC3E}">
        <p14:creationId xmlns:p14="http://schemas.microsoft.com/office/powerpoint/2010/main" val="3948317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Shape 215"/>
          <p:cNvSpPr txBox="1">
            <a:spLocks noGrp="1"/>
          </p:cNvSpPr>
          <p:nvPr>
            <p:ph type="title"/>
          </p:nvPr>
        </p:nvSpPr>
        <p:spPr>
          <a:xfrm>
            <a:off x="415600" y="2"/>
            <a:ext cx="11360800" cy="780584"/>
          </a:xfrm>
          <a:prstGeom prst="rect">
            <a:avLst/>
          </a:prstGeom>
        </p:spPr>
        <p:txBody>
          <a:bodyPr vert="horz" wrap="square" lIns="121900" tIns="121900" rIns="121900" bIns="121900" rtlCol="0" anchor="ctr" anchorCtr="0">
            <a:noAutofit/>
          </a:bodyPr>
          <a:lstStyle/>
          <a:p>
            <a:r>
              <a:rPr lang="en" sz="3733" dirty="0"/>
              <a:t>Communication: Effective and Ineffective Styles</a:t>
            </a:r>
          </a:p>
        </p:txBody>
      </p:sp>
      <p:pic>
        <p:nvPicPr>
          <p:cNvPr id="216" name="Shape 216"/>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535258" y="869794"/>
            <a:ext cx="11389112" cy="5988206"/>
          </a:xfrm>
          <a:prstGeom prst="rect">
            <a:avLst/>
          </a:prstGeom>
          <a:noFill/>
          <a:ln>
            <a:noFill/>
          </a:ln>
        </p:spPr>
      </p:pic>
    </p:spTree>
    <p:extLst>
      <p:ext uri="{BB962C8B-B14F-4D97-AF65-F5344CB8AC3E}">
        <p14:creationId xmlns:p14="http://schemas.microsoft.com/office/powerpoint/2010/main" val="2133905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82" y="152400"/>
            <a:ext cx="11596318" cy="990600"/>
          </a:xfrm>
        </p:spPr>
        <p:txBody>
          <a:bodyPr>
            <a:normAutofit fontScale="90000"/>
          </a:bodyPr>
          <a:lstStyle/>
          <a:p>
            <a:r>
              <a:rPr lang="en-US" dirty="0"/>
              <a:t>Mentoring in Organizations Serving Survivors of Violence</a:t>
            </a:r>
          </a:p>
        </p:txBody>
      </p:sp>
      <p:sp>
        <p:nvSpPr>
          <p:cNvPr id="3" name="Content Placeholder 2"/>
          <p:cNvSpPr>
            <a:spLocks noGrp="1"/>
          </p:cNvSpPr>
          <p:nvPr>
            <p:ph sz="quarter" idx="13"/>
          </p:nvPr>
        </p:nvSpPr>
        <p:spPr>
          <a:xfrm>
            <a:off x="316992" y="1524000"/>
            <a:ext cx="11371072" cy="4495800"/>
          </a:xfrm>
        </p:spPr>
        <p:txBody>
          <a:bodyPr/>
          <a:lstStyle/>
          <a:p>
            <a:endParaRPr lang="en-US" sz="1200" dirty="0"/>
          </a:p>
          <a:p>
            <a:r>
              <a:rPr lang="en-US" sz="3200" b="1" dirty="0" smtClean="0"/>
              <a:t>Locating </a:t>
            </a:r>
            <a:r>
              <a:rPr lang="en-US" sz="3200" b="1" dirty="0"/>
              <a:t>&amp; Sustaining Mentoring </a:t>
            </a:r>
            <a:r>
              <a:rPr lang="en-US" sz="3200" b="1" dirty="0" smtClean="0"/>
              <a:t>Relationships</a:t>
            </a:r>
          </a:p>
          <a:p>
            <a:endParaRPr lang="en-US" dirty="0"/>
          </a:p>
          <a:p>
            <a:r>
              <a:rPr lang="en-US" sz="3200" b="1" dirty="0"/>
              <a:t>Opportunities</a:t>
            </a:r>
          </a:p>
          <a:p>
            <a:pPr marL="457200" indent="-457200">
              <a:buFont typeface="Arial" panose="020B0604020202020204" pitchFamily="34" charset="0"/>
              <a:buChar char="•"/>
            </a:pPr>
            <a:r>
              <a:rPr lang="en-US" sz="3200" dirty="0"/>
              <a:t>Within organization</a:t>
            </a:r>
          </a:p>
          <a:p>
            <a:pPr marL="457200" indent="-457200">
              <a:buFont typeface="Arial" panose="020B0604020202020204" pitchFamily="34" charset="0"/>
              <a:buChar char="•"/>
            </a:pPr>
            <a:r>
              <a:rPr lang="en-US" sz="3200" dirty="0"/>
              <a:t>Peer organizations</a:t>
            </a:r>
          </a:p>
          <a:p>
            <a:pPr marL="457200" indent="-457200">
              <a:buFont typeface="Arial" panose="020B0604020202020204" pitchFamily="34" charset="0"/>
              <a:buChar char="•"/>
            </a:pPr>
            <a:r>
              <a:rPr lang="en-US" sz="3200" dirty="0"/>
              <a:t>Peer profession (advocates, attorneys, executive directors)</a:t>
            </a:r>
          </a:p>
          <a:p>
            <a:pPr marL="457200" indent="-457200">
              <a:buFont typeface="Arial" panose="020B0604020202020204" pitchFamily="34" charset="0"/>
              <a:buChar char="•"/>
            </a:pPr>
            <a:r>
              <a:rPr lang="en-US" sz="3200" dirty="0"/>
              <a:t>Networks</a:t>
            </a:r>
          </a:p>
          <a:p>
            <a:endParaRPr lang="en-US" dirty="0"/>
          </a:p>
        </p:txBody>
      </p:sp>
    </p:spTree>
    <p:extLst>
      <p:ext uri="{BB962C8B-B14F-4D97-AF65-F5344CB8AC3E}">
        <p14:creationId xmlns:p14="http://schemas.microsoft.com/office/powerpoint/2010/main" val="3815635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03200" y="0"/>
            <a:ext cx="11988800" cy="548640"/>
          </a:xfrm>
        </p:spPr>
        <p:txBody>
          <a:bodyPr/>
          <a:lstStyle/>
          <a:p>
            <a:pPr algn="ctr"/>
            <a:r>
              <a:rPr lang="en-US" sz="2400" b="1" dirty="0">
                <a:solidFill>
                  <a:schemeClr val="tx1"/>
                </a:solidFill>
              </a:rPr>
              <a:t>Presenters</a:t>
            </a:r>
          </a:p>
        </p:txBody>
      </p:sp>
      <p:sp>
        <p:nvSpPr>
          <p:cNvPr id="3" name="Content Placeholder 2"/>
          <p:cNvSpPr>
            <a:spLocks noGrp="1"/>
          </p:cNvSpPr>
          <p:nvPr>
            <p:ph sz="quarter" idx="4294967295"/>
          </p:nvPr>
        </p:nvSpPr>
        <p:spPr>
          <a:xfrm>
            <a:off x="87085" y="446313"/>
            <a:ext cx="12104915" cy="5658155"/>
          </a:xfrm>
        </p:spPr>
        <p:txBody>
          <a:bodyPr/>
          <a:lstStyle/>
          <a:p>
            <a:r>
              <a:rPr lang="en-US" sz="2400" b="1" dirty="0">
                <a:solidFill>
                  <a:schemeClr val="tx1"/>
                </a:solidFill>
              </a:rPr>
              <a:t>Jenn Labin</a:t>
            </a:r>
            <a:r>
              <a:rPr lang="en-US" sz="2400" dirty="0">
                <a:solidFill>
                  <a:schemeClr val="tx1"/>
                </a:solidFill>
              </a:rPr>
              <a:t> is the owner of T.E.R.P. Associates LLC, a team who seeks to grow talent and ignite potential.  For over fifteen years, Jenn has had success working with a wide spectrum of organizations including large private sector businesses, government/military operations, and higher-education institutions.  Jenn specializes in implementing high-impact and high-value employee development solutions.  Jenn is the author of </a:t>
            </a:r>
            <a:r>
              <a:rPr lang="en-US" sz="2400" i="1" dirty="0">
                <a:solidFill>
                  <a:schemeClr val="tx1"/>
                </a:solidFill>
              </a:rPr>
              <a:t>Mentoring Programs That Work</a:t>
            </a:r>
            <a:r>
              <a:rPr lang="en-US" sz="2400" dirty="0">
                <a:solidFill>
                  <a:schemeClr val="tx1"/>
                </a:solidFill>
              </a:rPr>
              <a:t>, a unique approach to building scalable sustainable mentoring programs, and several other publications.</a:t>
            </a:r>
          </a:p>
          <a:p>
            <a:endParaRPr lang="en-US" sz="1600" b="1" dirty="0">
              <a:solidFill>
                <a:schemeClr val="tx1"/>
              </a:solidFill>
            </a:endParaRPr>
          </a:p>
          <a:p>
            <a:r>
              <a:rPr lang="en-US" sz="2400" b="1" dirty="0">
                <a:solidFill>
                  <a:schemeClr val="tx1"/>
                </a:solidFill>
              </a:rPr>
              <a:t>Vivian Huelgo</a:t>
            </a:r>
            <a:r>
              <a:rPr lang="en-US" sz="2400" dirty="0">
                <a:solidFill>
                  <a:schemeClr val="tx1"/>
                </a:solidFill>
              </a:rPr>
              <a:t> joined the American Bar Association Commission on Domestic &amp; Sexual Violence as Chief Counsel in 2010. Vivian has worked at the intersection of law and gender based violence for nearly twenty years. She started her legal career as a prosecutor in the New York County District Attorney's Office. Vivian served as Director of Legal Services at Safe Horizon, Inc.  As Community Law Project Director at Sanctuary for Families, she managed staff attorneys and pro bono lawyers representing domestic violence and human trafficking victims from marginalized populations including immigrant and LGBT communities.</a:t>
            </a:r>
          </a:p>
          <a:p>
            <a:endParaRPr lang="en-US" sz="300" dirty="0"/>
          </a:p>
        </p:txBody>
      </p:sp>
    </p:spTree>
    <p:extLst>
      <p:ext uri="{BB962C8B-B14F-4D97-AF65-F5344CB8AC3E}">
        <p14:creationId xmlns:p14="http://schemas.microsoft.com/office/powerpoint/2010/main" val="2902708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Mentoring Discussion Ideas</a:t>
            </a:r>
            <a:endParaRPr lang="en-US" dirty="0"/>
          </a:p>
        </p:txBody>
      </p:sp>
      <p:sp>
        <p:nvSpPr>
          <p:cNvPr id="3" name="Content Placeholder 2"/>
          <p:cNvSpPr>
            <a:spLocks noGrp="1"/>
          </p:cNvSpPr>
          <p:nvPr>
            <p:ph sz="quarter" idx="13"/>
          </p:nvPr>
        </p:nvSpPr>
        <p:spPr>
          <a:xfrm>
            <a:off x="0" y="1731264"/>
            <a:ext cx="12192001" cy="4288536"/>
          </a:xfrm>
        </p:spPr>
        <p:txBody>
          <a:bodyPr/>
          <a:lstStyle/>
          <a:p>
            <a:pPr marL="457200" indent="-457200">
              <a:lnSpc>
                <a:spcPct val="150000"/>
              </a:lnSpc>
              <a:buFont typeface="Arial" panose="020B0604020202020204" pitchFamily="34" charset="0"/>
              <a:buChar char="•"/>
            </a:pPr>
            <a:r>
              <a:rPr lang="en-US" sz="3000" dirty="0" smtClean="0"/>
              <a:t>Current topics </a:t>
            </a:r>
            <a:r>
              <a:rPr lang="en-US" sz="3000" dirty="0"/>
              <a:t>in a field or subject </a:t>
            </a:r>
            <a:r>
              <a:rPr lang="en-US" sz="3000" dirty="0" smtClean="0"/>
              <a:t>area</a:t>
            </a:r>
          </a:p>
          <a:p>
            <a:pPr marL="457200" indent="-457200">
              <a:lnSpc>
                <a:spcPct val="150000"/>
              </a:lnSpc>
              <a:buFont typeface="Arial" panose="020B0604020202020204" pitchFamily="34" charset="0"/>
              <a:buChar char="•"/>
            </a:pPr>
            <a:r>
              <a:rPr lang="en-US" sz="3000" dirty="0"/>
              <a:t>C</a:t>
            </a:r>
            <a:r>
              <a:rPr lang="en-US" sz="3000" dirty="0" smtClean="0"/>
              <a:t>urrent </a:t>
            </a:r>
            <a:r>
              <a:rPr lang="en-US" sz="3000" dirty="0"/>
              <a:t>events </a:t>
            </a:r>
            <a:r>
              <a:rPr lang="en-US" sz="3000" dirty="0" smtClean="0"/>
              <a:t>in </a:t>
            </a:r>
            <a:r>
              <a:rPr lang="en-US" sz="3000" dirty="0"/>
              <a:t>the local community </a:t>
            </a:r>
            <a:r>
              <a:rPr lang="en-US" sz="3000" dirty="0" smtClean="0"/>
              <a:t>or nation</a:t>
            </a:r>
          </a:p>
          <a:p>
            <a:pPr marL="457200" indent="-457200">
              <a:lnSpc>
                <a:spcPct val="150000"/>
              </a:lnSpc>
              <a:buFont typeface="Arial" panose="020B0604020202020204" pitchFamily="34" charset="0"/>
              <a:buChar char="•"/>
            </a:pPr>
            <a:r>
              <a:rPr lang="en-US" sz="3000" dirty="0"/>
              <a:t>D</a:t>
            </a:r>
            <a:r>
              <a:rPr lang="en-US" sz="3000" dirty="0" smtClean="0"/>
              <a:t>imensions </a:t>
            </a:r>
            <a:r>
              <a:rPr lang="en-US" sz="3000" dirty="0"/>
              <a:t>of effective </a:t>
            </a:r>
            <a:r>
              <a:rPr lang="en-US" sz="3000" dirty="0" smtClean="0"/>
              <a:t>leadership</a:t>
            </a:r>
          </a:p>
          <a:p>
            <a:pPr marL="457200" indent="-457200">
              <a:lnSpc>
                <a:spcPct val="150000"/>
              </a:lnSpc>
              <a:buFont typeface="Arial" panose="020B0604020202020204" pitchFamily="34" charset="0"/>
              <a:buChar char="•"/>
            </a:pPr>
            <a:r>
              <a:rPr lang="en-US" sz="3000" dirty="0" smtClean="0"/>
              <a:t>Ideas </a:t>
            </a:r>
            <a:r>
              <a:rPr lang="en-US" sz="3000" dirty="0"/>
              <a:t>for changes in public </a:t>
            </a:r>
            <a:r>
              <a:rPr lang="en-US" sz="3000" dirty="0" smtClean="0"/>
              <a:t>policy </a:t>
            </a:r>
            <a:r>
              <a:rPr lang="en-US" sz="3000" dirty="0" smtClean="0"/>
              <a:t>and issues</a:t>
            </a:r>
            <a:endParaRPr lang="en-US" sz="3000" dirty="0"/>
          </a:p>
          <a:p>
            <a:pPr marL="457200" indent="-457200">
              <a:lnSpc>
                <a:spcPct val="150000"/>
              </a:lnSpc>
              <a:buFont typeface="Arial" panose="020B0604020202020204" pitchFamily="34" charset="0"/>
              <a:buChar char="•"/>
            </a:pPr>
            <a:r>
              <a:rPr lang="en-US" sz="3000" dirty="0"/>
              <a:t>R</a:t>
            </a:r>
            <a:r>
              <a:rPr lang="en-US" sz="3000" dirty="0" smtClean="0"/>
              <a:t>elated </a:t>
            </a:r>
            <a:r>
              <a:rPr lang="en-US" sz="3000" dirty="0"/>
              <a:t>to diversity (i.e., gender, race, orientation, disability, etc</a:t>
            </a:r>
            <a:r>
              <a:rPr lang="en-US" sz="3000" dirty="0" smtClean="0"/>
              <a:t>.)</a:t>
            </a:r>
            <a:endParaRPr lang="en-US" sz="3000" dirty="0"/>
          </a:p>
        </p:txBody>
      </p:sp>
    </p:spTree>
    <p:extLst>
      <p:ext uri="{BB962C8B-B14F-4D97-AF65-F5344CB8AC3E}">
        <p14:creationId xmlns:p14="http://schemas.microsoft.com/office/powerpoint/2010/main" val="15471703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Mentors</a:t>
            </a:r>
            <a:endParaRPr lang="en-US" dirty="0"/>
          </a:p>
        </p:txBody>
      </p:sp>
      <p:sp>
        <p:nvSpPr>
          <p:cNvPr id="3" name="Content Placeholder 2"/>
          <p:cNvSpPr>
            <a:spLocks noGrp="1"/>
          </p:cNvSpPr>
          <p:nvPr>
            <p:ph sz="quarter" idx="13"/>
          </p:nvPr>
        </p:nvSpPr>
        <p:spPr>
          <a:xfrm>
            <a:off x="144966" y="1524000"/>
            <a:ext cx="12047033" cy="4495800"/>
          </a:xfrm>
        </p:spPr>
        <p:txBody>
          <a:bodyPr/>
          <a:lstStyle/>
          <a:p>
            <a:r>
              <a:rPr lang="en-US" sz="2800" b="1" dirty="0" smtClean="0"/>
              <a:t>Key Mentoring Skills:</a:t>
            </a:r>
          </a:p>
          <a:p>
            <a:pPr marL="914400" indent="-457200">
              <a:buFont typeface="Arial" panose="020B0604020202020204" pitchFamily="34" charset="0"/>
              <a:buChar char="•"/>
            </a:pPr>
            <a:r>
              <a:rPr lang="en-US" sz="2800" dirty="0" smtClean="0"/>
              <a:t>Listening </a:t>
            </a:r>
            <a:r>
              <a:rPr lang="en-US" sz="2800" dirty="0"/>
              <a:t>Actively </a:t>
            </a:r>
            <a:endParaRPr lang="en-US" sz="2800" dirty="0" smtClean="0"/>
          </a:p>
          <a:p>
            <a:pPr marL="914400" indent="-457200">
              <a:buFont typeface="Arial" panose="020B0604020202020204" pitchFamily="34" charset="0"/>
              <a:buChar char="•"/>
            </a:pPr>
            <a:r>
              <a:rPr lang="en-US" sz="2800" dirty="0" smtClean="0"/>
              <a:t>Building Trust</a:t>
            </a:r>
          </a:p>
          <a:p>
            <a:pPr marL="914400" indent="-457200">
              <a:buFont typeface="Arial" panose="020B0604020202020204" pitchFamily="34" charset="0"/>
              <a:buChar char="•"/>
            </a:pPr>
            <a:r>
              <a:rPr lang="en-US" sz="2800" dirty="0" smtClean="0"/>
              <a:t>Determining </a:t>
            </a:r>
            <a:r>
              <a:rPr lang="en-US" sz="2800" dirty="0"/>
              <a:t>Goals and </a:t>
            </a:r>
            <a:r>
              <a:rPr lang="en-US" sz="2800" dirty="0" smtClean="0"/>
              <a:t>Build </a:t>
            </a:r>
            <a:r>
              <a:rPr lang="en-US" sz="2800" dirty="0"/>
              <a:t>Capacity </a:t>
            </a:r>
            <a:endParaRPr lang="en-US" sz="2800" dirty="0" smtClean="0"/>
          </a:p>
          <a:p>
            <a:pPr marL="914400" indent="-457200">
              <a:buFont typeface="Arial" panose="020B0604020202020204" pitchFamily="34" charset="0"/>
              <a:buChar char="•"/>
            </a:pPr>
            <a:r>
              <a:rPr lang="en-US" sz="2800" dirty="0" smtClean="0"/>
              <a:t>Encouraging, Inspiring, &amp; Empowering</a:t>
            </a:r>
          </a:p>
          <a:p>
            <a:endParaRPr lang="en-US" sz="1000" dirty="0" smtClean="0"/>
          </a:p>
          <a:p>
            <a:r>
              <a:rPr lang="en-US" sz="2800" b="1" dirty="0" smtClean="0"/>
              <a:t>Questions before commitment:</a:t>
            </a:r>
            <a:endParaRPr lang="en-US" sz="2800" b="1" dirty="0"/>
          </a:p>
          <a:p>
            <a:pPr marL="914400" indent="-457200">
              <a:buFont typeface="Arial" panose="020B0604020202020204" pitchFamily="34" charset="0"/>
              <a:buChar char="•"/>
            </a:pPr>
            <a:r>
              <a:rPr lang="en-US" sz="2800" dirty="0" smtClean="0"/>
              <a:t>What </a:t>
            </a:r>
            <a:r>
              <a:rPr lang="en-US" sz="2800" dirty="0"/>
              <a:t>experiences and learning can I bring to the </a:t>
            </a:r>
            <a:r>
              <a:rPr lang="en-US" sz="2800" dirty="0" smtClean="0"/>
              <a:t>relationship</a:t>
            </a:r>
            <a:r>
              <a:rPr lang="en-US" sz="2800" dirty="0"/>
              <a:t>? </a:t>
            </a:r>
          </a:p>
          <a:p>
            <a:pPr marL="914400" indent="-457200">
              <a:buFont typeface="Arial" panose="020B0604020202020204" pitchFamily="34" charset="0"/>
              <a:buChar char="•"/>
            </a:pPr>
            <a:r>
              <a:rPr lang="en-US" sz="2800" dirty="0" smtClean="0"/>
              <a:t>What </a:t>
            </a:r>
            <a:r>
              <a:rPr lang="en-US" sz="2800" dirty="0"/>
              <a:t>are my </a:t>
            </a:r>
            <a:r>
              <a:rPr lang="en-US" sz="2800" dirty="0" smtClean="0"/>
              <a:t>expectations </a:t>
            </a:r>
            <a:r>
              <a:rPr lang="en-US" sz="2800" dirty="0"/>
              <a:t>for </a:t>
            </a:r>
            <a:r>
              <a:rPr lang="en-US" sz="2800" dirty="0" smtClean="0"/>
              <a:t>the mentoring </a:t>
            </a:r>
            <a:r>
              <a:rPr lang="en-US" sz="2800" dirty="0"/>
              <a:t>relationship? </a:t>
            </a:r>
          </a:p>
          <a:p>
            <a:pPr marL="914400" indent="-457200">
              <a:buFont typeface="Arial" panose="020B0604020202020204" pitchFamily="34" charset="0"/>
              <a:buChar char="•"/>
            </a:pPr>
            <a:r>
              <a:rPr lang="en-US" sz="2800" dirty="0" smtClean="0"/>
              <a:t>Are </a:t>
            </a:r>
            <a:r>
              <a:rPr lang="en-US" sz="2800" dirty="0"/>
              <a:t>there any obstacles that could </a:t>
            </a:r>
            <a:r>
              <a:rPr lang="en-US" sz="2800" dirty="0" smtClean="0"/>
              <a:t>impact the relationship? </a:t>
            </a:r>
          </a:p>
          <a:p>
            <a:r>
              <a:rPr lang="en-US" sz="2800" dirty="0" smtClean="0"/>
              <a:t>			- </a:t>
            </a:r>
            <a:r>
              <a:rPr lang="en-US" sz="2000" i="1" dirty="0" smtClean="0"/>
              <a:t>Mentoring Guide: A Guide for Mentors</a:t>
            </a:r>
            <a:endParaRPr lang="en-US" sz="2800" i="1" dirty="0"/>
          </a:p>
        </p:txBody>
      </p:sp>
    </p:spTree>
    <p:extLst>
      <p:ext uri="{BB962C8B-B14F-4D97-AF65-F5344CB8AC3E}">
        <p14:creationId xmlns:p14="http://schemas.microsoft.com/office/powerpoint/2010/main" val="32173927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 for Mentees</a:t>
            </a:r>
            <a:endParaRPr lang="en-US" dirty="0"/>
          </a:p>
        </p:txBody>
      </p:sp>
      <p:sp>
        <p:nvSpPr>
          <p:cNvPr id="3" name="Content Placeholder 2"/>
          <p:cNvSpPr>
            <a:spLocks noGrp="1"/>
          </p:cNvSpPr>
          <p:nvPr>
            <p:ph sz="quarter" idx="13"/>
          </p:nvPr>
        </p:nvSpPr>
        <p:spPr>
          <a:xfrm>
            <a:off x="0" y="1524000"/>
            <a:ext cx="12192000" cy="4495800"/>
          </a:xfrm>
        </p:spPr>
        <p:txBody>
          <a:bodyPr/>
          <a:lstStyle/>
          <a:p>
            <a:pPr marL="914400" indent="-457200">
              <a:buFont typeface="Arial" panose="020B0604020202020204" pitchFamily="34" charset="0"/>
              <a:buChar char="•"/>
            </a:pPr>
            <a:r>
              <a:rPr lang="en-US" sz="2800" dirty="0" smtClean="0"/>
              <a:t>Identify a mentor</a:t>
            </a:r>
            <a:endParaRPr lang="en-US" sz="2800" dirty="0"/>
          </a:p>
          <a:p>
            <a:pPr marL="914400" indent="-457200">
              <a:buFont typeface="Arial" panose="020B0604020202020204" pitchFamily="34" charset="0"/>
              <a:buChar char="•"/>
            </a:pPr>
            <a:r>
              <a:rPr lang="en-US" sz="2800" dirty="0" smtClean="0"/>
              <a:t>Define your relationship, clarify roles and expectations</a:t>
            </a:r>
          </a:p>
          <a:p>
            <a:pPr marL="914400" lvl="0" indent="-457200">
              <a:buFont typeface="Arial" panose="020B0604020202020204" pitchFamily="34" charset="0"/>
              <a:buChar char="•"/>
            </a:pPr>
            <a:r>
              <a:rPr lang="en-US" sz="2800" dirty="0"/>
              <a:t>Be honest</a:t>
            </a:r>
          </a:p>
          <a:p>
            <a:pPr marL="914400" lvl="0" indent="-457200">
              <a:buFont typeface="Arial" panose="020B0604020202020204" pitchFamily="34" charset="0"/>
              <a:buChar char="•"/>
            </a:pPr>
            <a:r>
              <a:rPr lang="en-US" sz="2800" dirty="0"/>
              <a:t>Have a goal/goals in </a:t>
            </a:r>
            <a:r>
              <a:rPr lang="en-US" sz="2800" dirty="0" smtClean="0"/>
              <a:t>mind and stay focused</a:t>
            </a:r>
          </a:p>
          <a:p>
            <a:pPr marL="914400" indent="-457200">
              <a:buFont typeface="Arial" panose="020B0604020202020204" pitchFamily="34" charset="0"/>
              <a:buChar char="•"/>
            </a:pPr>
            <a:r>
              <a:rPr lang="en-US" sz="2800" dirty="0" smtClean="0"/>
              <a:t>Identify opportunities </a:t>
            </a:r>
            <a:r>
              <a:rPr lang="en-US" sz="2800" dirty="0"/>
              <a:t>for development</a:t>
            </a:r>
          </a:p>
          <a:p>
            <a:endParaRPr lang="en-US" sz="1050" dirty="0"/>
          </a:p>
          <a:p>
            <a:r>
              <a:rPr lang="en-US" b="1" dirty="0" smtClean="0"/>
              <a:t>Self Reflection:</a:t>
            </a:r>
          </a:p>
          <a:p>
            <a:r>
              <a:rPr lang="en-US" sz="2800" dirty="0" smtClean="0"/>
              <a:t>What </a:t>
            </a:r>
            <a:r>
              <a:rPr lang="en-US" sz="2800" dirty="0"/>
              <a:t>are my goals? </a:t>
            </a:r>
            <a:endParaRPr lang="en-US" sz="2800" dirty="0" smtClean="0"/>
          </a:p>
          <a:p>
            <a:r>
              <a:rPr lang="en-US" sz="2800" dirty="0" smtClean="0"/>
              <a:t>How </a:t>
            </a:r>
            <a:r>
              <a:rPr lang="en-US" sz="2800" dirty="0"/>
              <a:t>can a mentor assist me in meeting these goals</a:t>
            </a:r>
            <a:r>
              <a:rPr lang="en-US" sz="2800" dirty="0" smtClean="0"/>
              <a:t>?</a:t>
            </a:r>
          </a:p>
          <a:p>
            <a:r>
              <a:rPr lang="en-US" sz="2800" dirty="0" smtClean="0"/>
              <a:t>What </a:t>
            </a:r>
            <a:r>
              <a:rPr lang="en-US" sz="2800" dirty="0"/>
              <a:t>skills do I need to learn or improve? </a:t>
            </a:r>
          </a:p>
        </p:txBody>
      </p:sp>
    </p:spTree>
    <p:extLst>
      <p:ext uri="{BB962C8B-B14F-4D97-AF65-F5344CB8AC3E}">
        <p14:creationId xmlns:p14="http://schemas.microsoft.com/office/powerpoint/2010/main" val="3618626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152399"/>
            <a:ext cx="10871200" cy="1085385"/>
          </a:xfrm>
        </p:spPr>
        <p:txBody>
          <a:bodyPr/>
          <a:lstStyle/>
          <a:p>
            <a:r>
              <a:rPr lang="en-US" dirty="0" smtClean="0"/>
              <a:t>Organizational Support for Mentoring</a:t>
            </a:r>
            <a:endParaRPr lang="en-US" dirty="0"/>
          </a:p>
        </p:txBody>
      </p:sp>
      <p:sp>
        <p:nvSpPr>
          <p:cNvPr id="3" name="Content Placeholder 2"/>
          <p:cNvSpPr>
            <a:spLocks noGrp="1"/>
          </p:cNvSpPr>
          <p:nvPr>
            <p:ph sz="quarter" idx="13"/>
          </p:nvPr>
        </p:nvSpPr>
        <p:spPr>
          <a:xfrm>
            <a:off x="349956" y="1460810"/>
            <a:ext cx="11842044" cy="4558990"/>
          </a:xfrm>
        </p:spPr>
        <p:txBody>
          <a:bodyPr/>
          <a:lstStyle/>
          <a:p>
            <a:pPr marL="457200" indent="-457200">
              <a:buFont typeface="Arial" panose="020B0604020202020204" pitchFamily="34" charset="0"/>
              <a:buChar char="•"/>
            </a:pPr>
            <a:r>
              <a:rPr lang="en-US" dirty="0" smtClean="0"/>
              <a:t>Expand and encourage the value of formal mentorship</a:t>
            </a:r>
          </a:p>
          <a:p>
            <a:pPr marL="457200" indent="-457200">
              <a:buFont typeface="Arial" panose="020B0604020202020204" pitchFamily="34" charset="0"/>
              <a:buChar char="•"/>
            </a:pPr>
            <a:endParaRPr lang="en-US" sz="800" dirty="0" smtClean="0"/>
          </a:p>
          <a:p>
            <a:pPr marL="457200" indent="-457200">
              <a:buFont typeface="Arial" panose="020B0604020202020204" pitchFamily="34" charset="0"/>
              <a:buChar char="•"/>
            </a:pPr>
            <a:r>
              <a:rPr lang="en-US" dirty="0" smtClean="0"/>
              <a:t>Use agreements </a:t>
            </a:r>
            <a:r>
              <a:rPr lang="en-US" dirty="0"/>
              <a:t>to focus learning and mentoring in a strategic </a:t>
            </a:r>
            <a:r>
              <a:rPr lang="en-US" dirty="0" smtClean="0"/>
              <a:t>way</a:t>
            </a:r>
            <a:endParaRPr lang="en-US" dirty="0"/>
          </a:p>
          <a:p>
            <a:pPr marL="457200" indent="-457200">
              <a:buFont typeface="Arial" panose="020B0604020202020204" pitchFamily="34" charset="0"/>
              <a:buChar char="•"/>
            </a:pPr>
            <a:endParaRPr lang="en-US" sz="800" dirty="0" smtClean="0"/>
          </a:p>
          <a:p>
            <a:pPr marL="457200" indent="-457200">
              <a:buFont typeface="Arial" panose="020B0604020202020204" pitchFamily="34" charset="0"/>
              <a:buChar char="•"/>
            </a:pPr>
            <a:r>
              <a:rPr lang="en-US" dirty="0" smtClean="0"/>
              <a:t> Assign </a:t>
            </a:r>
            <a:r>
              <a:rPr lang="en-US" dirty="0"/>
              <a:t>a senior staff </a:t>
            </a:r>
            <a:r>
              <a:rPr lang="en-US" dirty="0" smtClean="0"/>
              <a:t>member or volunteer to oversee program</a:t>
            </a:r>
            <a:endParaRPr lang="en-US" dirty="0"/>
          </a:p>
          <a:p>
            <a:pPr marL="457200" indent="-457200">
              <a:buFont typeface="Arial" panose="020B0604020202020204" pitchFamily="34" charset="0"/>
              <a:buChar char="•"/>
            </a:pPr>
            <a:endParaRPr lang="en-US" sz="800" dirty="0" smtClean="0"/>
          </a:p>
          <a:p>
            <a:pPr marL="457200" indent="-457200">
              <a:buFont typeface="Arial" panose="020B0604020202020204" pitchFamily="34" charset="0"/>
              <a:buChar char="•"/>
            </a:pPr>
            <a:r>
              <a:rPr lang="en-US" dirty="0" smtClean="0"/>
              <a:t>Provide </a:t>
            </a:r>
            <a:r>
              <a:rPr lang="en-US" dirty="0"/>
              <a:t>shadowing </a:t>
            </a:r>
            <a:r>
              <a:rPr lang="en-US" dirty="0" smtClean="0"/>
              <a:t>opportunities </a:t>
            </a:r>
          </a:p>
          <a:p>
            <a:pPr marL="457200" indent="-457200">
              <a:buFont typeface="Arial" panose="020B0604020202020204" pitchFamily="34" charset="0"/>
              <a:buChar char="•"/>
            </a:pPr>
            <a:endParaRPr lang="en-US" sz="800" dirty="0"/>
          </a:p>
          <a:p>
            <a:pPr marL="457200" indent="-457200">
              <a:buFont typeface="Arial" panose="020B0604020202020204" pitchFamily="34" charset="0"/>
              <a:buChar char="•"/>
            </a:pPr>
            <a:r>
              <a:rPr lang="en-US" dirty="0"/>
              <a:t>Include the mentee in strategy sessions with </a:t>
            </a:r>
            <a:r>
              <a:rPr lang="en-US" dirty="0" smtClean="0"/>
              <a:t>experts</a:t>
            </a:r>
          </a:p>
          <a:p>
            <a:pPr marL="457200" indent="-457200">
              <a:buFont typeface="Arial" panose="020B0604020202020204" pitchFamily="34" charset="0"/>
              <a:buChar char="•"/>
            </a:pPr>
            <a:endParaRPr lang="en-US" sz="800" dirty="0"/>
          </a:p>
          <a:p>
            <a:pPr marL="457200" indent="-457200">
              <a:buFont typeface="Arial" panose="020B0604020202020204" pitchFamily="34" charset="0"/>
              <a:buChar char="•"/>
            </a:pPr>
            <a:r>
              <a:rPr lang="en-US" dirty="0"/>
              <a:t>Relay information about professional networking </a:t>
            </a:r>
            <a:r>
              <a:rPr lang="en-US" dirty="0" smtClean="0"/>
              <a:t>opportunities</a:t>
            </a:r>
          </a:p>
          <a:p>
            <a:pPr marL="457200" indent="-457200">
              <a:buFont typeface="Arial" panose="020B0604020202020204" pitchFamily="34" charset="0"/>
              <a:buChar char="•"/>
            </a:pPr>
            <a:endParaRPr lang="en-US" sz="800" dirty="0" smtClean="0"/>
          </a:p>
          <a:p>
            <a:pPr marL="457200" indent="-457200">
              <a:buFont typeface="Arial" panose="020B0604020202020204" pitchFamily="34" charset="0"/>
              <a:buChar char="•"/>
            </a:pPr>
            <a:r>
              <a:rPr lang="en-US" dirty="0"/>
              <a:t>Recognize mentors</a:t>
            </a:r>
          </a:p>
          <a:p>
            <a:pPr marL="457200" indent="-457200">
              <a:buFont typeface="Arial" panose="020B0604020202020204" pitchFamily="34" charset="0"/>
              <a:buChar char="•"/>
            </a:pPr>
            <a:endParaRPr lang="en-US" dirty="0"/>
          </a:p>
          <a:p>
            <a:pPr marL="514350" indent="-514350">
              <a:buFont typeface="Arial" panose="020B0604020202020204" pitchFamily="34" charset="0"/>
              <a:buChar char="•"/>
            </a:pPr>
            <a:endParaRPr lang="en-US" dirty="0"/>
          </a:p>
        </p:txBody>
      </p:sp>
    </p:spTree>
    <p:extLst>
      <p:ext uri="{BB962C8B-B14F-4D97-AF65-F5344CB8AC3E}">
        <p14:creationId xmlns:p14="http://schemas.microsoft.com/office/powerpoint/2010/main" val="31307569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 name="The Conrad Consulting Group…"/>
          <p:cNvSpPr/>
          <p:nvPr/>
        </p:nvSpPr>
        <p:spPr>
          <a:xfrm>
            <a:off x="2733152" y="4369758"/>
            <a:ext cx="7289800" cy="71814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lgn="ctr" defTabSz="317500">
              <a:defRPr sz="1800">
                <a:solidFill>
                  <a:srgbClr val="FFFFFF"/>
                </a:solidFill>
                <a:latin typeface="+mn-lt"/>
                <a:ea typeface="+mn-ea"/>
                <a:cs typeface="+mn-cs"/>
                <a:sym typeface="Calibri"/>
              </a:defRPr>
            </a:pPr>
            <a:r>
              <a:rPr lang="en-US" sz="4000" dirty="0" smtClean="0">
                <a:solidFill>
                  <a:srgbClr val="FFFFFF"/>
                </a:solidFill>
                <a:sym typeface="Calibri"/>
                <a:hlinkClick r:id="rId3"/>
              </a:rPr>
              <a:t>QUESTIONS  &amp;   ANSWERS</a:t>
            </a:r>
            <a:endParaRPr sz="4000" dirty="0">
              <a:solidFill>
                <a:srgbClr val="FFFFFF"/>
              </a:solidFill>
              <a:sym typeface="Calibri"/>
              <a:hlinkClick r:id="rId3"/>
            </a:endParaRPr>
          </a:p>
        </p:txBody>
      </p:sp>
      <p:sp>
        <p:nvSpPr>
          <p:cNvPr id="594" name="Never Accept the Status Quo!"/>
          <p:cNvSpPr/>
          <p:nvPr/>
        </p:nvSpPr>
        <p:spPr>
          <a:xfrm>
            <a:off x="142539" y="1627471"/>
            <a:ext cx="11734800" cy="769441"/>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ctr" defTabSz="406400">
              <a:defRPr sz="5000" b="1" spc="500">
                <a:solidFill>
                  <a:srgbClr val="104AA1"/>
                </a:solidFill>
                <a:latin typeface="Century Gothic"/>
                <a:ea typeface="Century Gothic"/>
                <a:cs typeface="Century Gothic"/>
                <a:sym typeface="Century Gothic"/>
              </a:defRPr>
            </a:lvl1pPr>
          </a:lstStyle>
          <a:p>
            <a:endParaRPr dirty="0"/>
          </a:p>
        </p:txBody>
      </p:sp>
      <p:pic>
        <p:nvPicPr>
          <p:cNvPr id="5" name="Picture 4" descr="monarch butterfly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4048" y="437898"/>
            <a:ext cx="4137597" cy="339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071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32509" y="1"/>
            <a:ext cx="11859491" cy="381000"/>
          </a:xfrm>
        </p:spPr>
        <p:txBody>
          <a:bodyPr/>
          <a:lstStyle/>
          <a:p>
            <a:pPr algn="ctr"/>
            <a:r>
              <a:rPr lang="en-US" sz="2400" b="1" dirty="0" smtClean="0"/>
              <a:t>Links to Resources</a:t>
            </a:r>
            <a:endParaRPr lang="en-US" b="1" dirty="0"/>
          </a:p>
        </p:txBody>
      </p:sp>
      <p:sp>
        <p:nvSpPr>
          <p:cNvPr id="3" name="Content Placeholder 2"/>
          <p:cNvSpPr>
            <a:spLocks noGrp="1"/>
          </p:cNvSpPr>
          <p:nvPr>
            <p:ph sz="quarter" idx="4294967295"/>
          </p:nvPr>
        </p:nvSpPr>
        <p:spPr>
          <a:xfrm>
            <a:off x="332509" y="622046"/>
            <a:ext cx="11765279" cy="6165851"/>
          </a:xfrm>
        </p:spPr>
        <p:txBody>
          <a:bodyPr/>
          <a:lstStyle/>
          <a:p>
            <a:pPr marL="342900" lvl="0" indent="-342900">
              <a:buFont typeface="Arial" panose="020B0604020202020204" pitchFamily="34" charset="0"/>
              <a:buChar char="•"/>
            </a:pPr>
            <a:r>
              <a:rPr lang="en-US" sz="2000" b="1" i="1" dirty="0" smtClean="0"/>
              <a:t>Mentoring Programs that Work</a:t>
            </a:r>
            <a:r>
              <a:rPr lang="en-US" sz="2000" b="1" dirty="0" smtClean="0"/>
              <a:t>, (book by Jenn Labin)</a:t>
            </a:r>
            <a:endParaRPr lang="en-US" sz="500" dirty="0" smtClean="0"/>
          </a:p>
          <a:p>
            <a:pPr marL="342900" lvl="0" indent="-342900">
              <a:buFont typeface="Arial" panose="020B0604020202020204" pitchFamily="34" charset="0"/>
              <a:buChar char="•"/>
            </a:pPr>
            <a:r>
              <a:rPr lang="en-US" sz="2000" b="1" dirty="0" smtClean="0">
                <a:hlinkClick r:id="rId3"/>
              </a:rPr>
              <a:t>Mentoring Guide: A Guide for Mentors, Center for Health Leadership and </a:t>
            </a:r>
            <a:r>
              <a:rPr lang="en-US" sz="2000" b="1" dirty="0" smtClean="0">
                <a:hlinkClick r:id="rId3"/>
              </a:rPr>
              <a:t>Practice</a:t>
            </a:r>
            <a:endParaRPr lang="en-US" sz="800" dirty="0"/>
          </a:p>
          <a:p>
            <a:pPr marL="342900" lvl="0" indent="-342900">
              <a:buFont typeface="Arial" panose="020B0604020202020204" pitchFamily="34" charset="0"/>
              <a:buChar char="•"/>
            </a:pPr>
            <a:r>
              <a:rPr lang="en-US" sz="2000" b="1" dirty="0" smtClean="0">
                <a:hlinkClick r:id="rId4"/>
              </a:rPr>
              <a:t>Mentoring the Next Generation of Nonprofit Leaders: A Practical Guide for </a:t>
            </a:r>
            <a:r>
              <a:rPr lang="en-US" sz="2000" b="1" dirty="0" smtClean="0">
                <a:hlinkClick r:id="rId4"/>
              </a:rPr>
              <a:t>Managers</a:t>
            </a:r>
            <a:endParaRPr lang="en-US" sz="800" dirty="0"/>
          </a:p>
          <a:p>
            <a:pPr marL="342900" lvl="0" indent="-342900">
              <a:buFont typeface="Arial" panose="020B0604020202020204" pitchFamily="34" charset="0"/>
              <a:buChar char="•"/>
            </a:pPr>
            <a:r>
              <a:rPr lang="en-US" sz="2000" b="1" dirty="0" smtClean="0">
                <a:hlinkClick r:id="rId5"/>
              </a:rPr>
              <a:t>Supporting Survivors of Domestic and Sexual Violence Through Mentoring</a:t>
            </a:r>
            <a:endParaRPr lang="en-US" sz="400" dirty="0" smtClean="0"/>
          </a:p>
          <a:p>
            <a:pPr marL="342900" lvl="0" indent="-342900">
              <a:buFont typeface="Arial" panose="020B0604020202020204" pitchFamily="34" charset="0"/>
              <a:buChar char="•"/>
            </a:pPr>
            <a:r>
              <a:rPr lang="en-US" sz="2000" b="1" dirty="0" smtClean="0">
                <a:hlinkClick r:id="rId6"/>
              </a:rPr>
              <a:t>Tips </a:t>
            </a:r>
            <a:r>
              <a:rPr lang="en-US" sz="2000" b="1" dirty="0" smtClean="0">
                <a:hlinkClick r:id="rId6"/>
              </a:rPr>
              <a:t>for Finding a </a:t>
            </a:r>
            <a:r>
              <a:rPr lang="en-US" sz="2000" b="1" dirty="0" smtClean="0">
                <a:hlinkClick r:id="rId6"/>
              </a:rPr>
              <a:t>Mentor</a:t>
            </a:r>
            <a:endParaRPr lang="en-US" sz="2000" b="1" dirty="0" smtClean="0"/>
          </a:p>
          <a:p>
            <a:pPr marL="342900" indent="-342900">
              <a:buFont typeface="Arial" panose="020B0604020202020204" pitchFamily="34" charset="0"/>
              <a:buChar char="•"/>
            </a:pPr>
            <a:r>
              <a:rPr lang="en-US" sz="2000" b="1" dirty="0">
                <a:hlinkClick r:id="rId7"/>
              </a:rPr>
              <a:t>Development Opportunities for Nonprofit Staff (within organization</a:t>
            </a:r>
            <a:r>
              <a:rPr lang="en-US" sz="2000" b="1" dirty="0" smtClean="0">
                <a:hlinkClick r:id="rId7"/>
              </a:rPr>
              <a:t>)</a:t>
            </a:r>
            <a:endParaRPr lang="en-US" sz="2000" dirty="0" smtClean="0"/>
          </a:p>
          <a:p>
            <a:endParaRPr lang="en-US" sz="1100" b="1" dirty="0" smtClean="0"/>
          </a:p>
          <a:p>
            <a:r>
              <a:rPr lang="en-US" sz="2000" b="1" dirty="0" smtClean="0"/>
              <a:t>FUTURES </a:t>
            </a:r>
            <a:r>
              <a:rPr lang="en-US" sz="2000" b="1" dirty="0" smtClean="0"/>
              <a:t>Webinars and Resources</a:t>
            </a:r>
            <a:endParaRPr lang="en-US" sz="2000" b="1" dirty="0" smtClean="0"/>
          </a:p>
          <a:p>
            <a:pPr marL="342900" indent="-342900">
              <a:lnSpc>
                <a:spcPct val="150000"/>
              </a:lnSpc>
              <a:buFont typeface="Arial" panose="020B0604020202020204" pitchFamily="34" charset="0"/>
              <a:buChar char="•"/>
            </a:pPr>
            <a:r>
              <a:rPr lang="en-US" sz="2000" b="1" dirty="0" smtClean="0">
                <a:hlinkClick r:id="rId8"/>
              </a:rPr>
              <a:t>Webinar:  Leading with Emotional Intelligence</a:t>
            </a:r>
            <a:endParaRPr lang="en-US" sz="2000" b="1" dirty="0" smtClean="0"/>
          </a:p>
          <a:p>
            <a:pPr marL="342900" indent="-342900">
              <a:lnSpc>
                <a:spcPct val="150000"/>
              </a:lnSpc>
              <a:buFont typeface="Arial" panose="020B0604020202020204" pitchFamily="34" charset="0"/>
              <a:buChar char="•"/>
            </a:pPr>
            <a:r>
              <a:rPr lang="en-US" sz="2000" b="1" dirty="0" smtClean="0">
                <a:hlinkClick r:id="rId9"/>
              </a:rPr>
              <a:t>Webinar: Compassion Fatigue &amp; Self-Care for Individuals and Organizations</a:t>
            </a:r>
            <a:endParaRPr lang="en-US" sz="2000" dirty="0" smtClean="0"/>
          </a:p>
          <a:p>
            <a:pPr marL="342900" lvl="0" indent="-342900">
              <a:lnSpc>
                <a:spcPct val="150000"/>
              </a:lnSpc>
              <a:buFont typeface="Arial" panose="020B0604020202020204" pitchFamily="34" charset="0"/>
              <a:buChar char="•"/>
            </a:pPr>
            <a:r>
              <a:rPr lang="en-US" sz="2000" b="1" dirty="0" smtClean="0">
                <a:hlinkClick r:id="rId10"/>
              </a:rPr>
              <a:t>Webinar: </a:t>
            </a:r>
            <a:r>
              <a:rPr lang="en-US" sz="2000" b="1" dirty="0">
                <a:hlinkClick r:id="rId10"/>
              </a:rPr>
              <a:t> Assembling the Pieces: Tools to Build an Effective </a:t>
            </a:r>
            <a:r>
              <a:rPr lang="en-US" sz="2000" b="1" dirty="0" smtClean="0">
                <a:hlinkClick r:id="rId10"/>
              </a:rPr>
              <a:t>Board</a:t>
            </a:r>
            <a:endParaRPr lang="en-US" sz="2000" b="1" dirty="0" smtClean="0"/>
          </a:p>
          <a:p>
            <a:pPr marL="342900" lvl="0" indent="-342900">
              <a:lnSpc>
                <a:spcPct val="150000"/>
              </a:lnSpc>
              <a:buFont typeface="Arial" panose="020B0604020202020204" pitchFamily="34" charset="0"/>
              <a:buChar char="•"/>
            </a:pPr>
            <a:r>
              <a:rPr lang="en-US" sz="2000" b="1" dirty="0" smtClean="0">
                <a:hlinkClick r:id="rId11"/>
              </a:rPr>
              <a:t>Webinar: Secondary Traumatic </a:t>
            </a:r>
            <a:r>
              <a:rPr lang="en-US" sz="2000" b="1" dirty="0" smtClean="0">
                <a:hlinkClick r:id="rId11"/>
              </a:rPr>
              <a:t>Stress</a:t>
            </a:r>
            <a:endParaRPr lang="en-US" sz="2000" b="1" dirty="0" smtClean="0"/>
          </a:p>
          <a:p>
            <a:pPr marL="342900" lvl="0" indent="-342900">
              <a:lnSpc>
                <a:spcPct val="150000"/>
              </a:lnSpc>
              <a:buFont typeface="Arial" panose="020B0604020202020204" pitchFamily="34" charset="0"/>
              <a:buChar char="•"/>
            </a:pPr>
            <a:r>
              <a:rPr lang="en-US" sz="2000" b="1" dirty="0" smtClean="0">
                <a:hlinkClick r:id="rId12"/>
              </a:rPr>
              <a:t>SOS Institute Information and Resources</a:t>
            </a:r>
            <a:endParaRPr lang="en-US" sz="2000" dirty="0"/>
          </a:p>
          <a:p>
            <a:pPr indent="225425"/>
            <a:endParaRPr lang="en-US" sz="2000" dirty="0" smtClean="0"/>
          </a:p>
          <a:p>
            <a:pPr marL="342900" indent="-342900">
              <a:buFont typeface="Arial" panose="020B0604020202020204" pitchFamily="34" charset="0"/>
              <a:buChar char="•"/>
            </a:pPr>
            <a:endParaRPr lang="en-US" sz="2000" dirty="0"/>
          </a:p>
        </p:txBody>
      </p:sp>
    </p:spTree>
    <p:extLst>
      <p:ext uri="{BB962C8B-B14F-4D97-AF65-F5344CB8AC3E}">
        <p14:creationId xmlns:p14="http://schemas.microsoft.com/office/powerpoint/2010/main" val="40697521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0" y="0"/>
            <a:ext cx="12191999" cy="1371600"/>
          </a:xfrm>
        </p:spPr>
        <p:txBody>
          <a:bodyPr>
            <a:normAutofit/>
          </a:bodyPr>
          <a:lstStyle/>
          <a:p>
            <a:r>
              <a:rPr lang="en-US" dirty="0">
                <a:solidFill>
                  <a:srgbClr val="F58220"/>
                </a:solidFill>
              </a:rPr>
              <a:t>The Benefits of Mentorship: </a:t>
            </a:r>
            <a:br>
              <a:rPr lang="en-US" dirty="0">
                <a:solidFill>
                  <a:srgbClr val="F58220"/>
                </a:solidFill>
              </a:rPr>
            </a:br>
            <a:r>
              <a:rPr lang="en-US" sz="2700" dirty="0">
                <a:solidFill>
                  <a:srgbClr val="F58220"/>
                </a:solidFill>
              </a:rPr>
              <a:t>Empower, Lead, Succeed in Organizations </a:t>
            </a:r>
            <a:r>
              <a:rPr lang="en-US" sz="2700" dirty="0" smtClean="0">
                <a:solidFill>
                  <a:srgbClr val="F58220"/>
                </a:solidFill>
              </a:rPr>
              <a:t>Serving </a:t>
            </a:r>
            <a:r>
              <a:rPr lang="en-US" sz="2700" dirty="0">
                <a:solidFill>
                  <a:srgbClr val="F58220"/>
                </a:solidFill>
              </a:rPr>
              <a:t>Survivors of Violence</a:t>
            </a:r>
            <a:endParaRPr lang="en-US" altLang="en-US" sz="2700" dirty="0" smtClean="0">
              <a:solidFill>
                <a:schemeClr val="tx1"/>
              </a:solidFill>
            </a:endParaRPr>
          </a:p>
        </p:txBody>
      </p:sp>
      <p:pic>
        <p:nvPicPr>
          <p:cNvPr id="33795" name="Picture 2" descr="http://www.scwist.ca/wp-content/uploads/2015/03/thank-you-clothesline-752x48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35" y="1079116"/>
            <a:ext cx="9482653" cy="3408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6" name="Rectangle 6"/>
          <p:cNvSpPr>
            <a:spLocks noChangeArrowheads="1"/>
          </p:cNvSpPr>
          <p:nvPr/>
        </p:nvSpPr>
        <p:spPr bwMode="auto">
          <a:xfrm>
            <a:off x="0" y="3008244"/>
            <a:ext cx="12191999" cy="304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2400" dirty="0">
                <a:solidFill>
                  <a:srgbClr val="000000"/>
                </a:solidFill>
                <a:sym typeface="Wingdings" panose="05000000000000000000" pitchFamily="2" charset="2"/>
              </a:rPr>
              <a:t>Please take a moment to take a short evaluation regarding today’s </a:t>
            </a:r>
            <a:r>
              <a:rPr lang="en-US" altLang="en-US" sz="2400" dirty="0" smtClean="0">
                <a:solidFill>
                  <a:srgbClr val="000000"/>
                </a:solidFill>
                <a:sym typeface="Wingdings" panose="05000000000000000000" pitchFamily="2" charset="2"/>
              </a:rPr>
              <a:t>webinar, future webinars </a:t>
            </a:r>
            <a:r>
              <a:rPr lang="en-US" altLang="en-US" sz="2400" dirty="0">
                <a:solidFill>
                  <a:srgbClr val="000000"/>
                </a:solidFill>
                <a:sym typeface="Wingdings" panose="05000000000000000000" pitchFamily="2" charset="2"/>
              </a:rPr>
              <a:t>and submit any questions</a:t>
            </a:r>
            <a:r>
              <a:rPr lang="en-US" altLang="en-US" sz="2400" dirty="0">
                <a:solidFill>
                  <a:srgbClr val="000000"/>
                </a:solidFill>
                <a:sym typeface="Wingdings" panose="05000000000000000000" pitchFamily="2" charset="2"/>
              </a:rPr>
              <a:t>:  </a:t>
            </a:r>
            <a:r>
              <a:rPr lang="en-US" altLang="en-US" sz="2400" dirty="0">
                <a:solidFill>
                  <a:srgbClr val="000000"/>
                </a:solidFill>
                <a:sym typeface="Wingdings" panose="05000000000000000000" pitchFamily="2" charset="2"/>
                <a:hlinkClick r:id="rId4"/>
              </a:rPr>
              <a:t>https://</a:t>
            </a:r>
            <a:r>
              <a:rPr lang="en-US" altLang="en-US" sz="2400" dirty="0" smtClean="0">
                <a:solidFill>
                  <a:srgbClr val="000000"/>
                </a:solidFill>
                <a:sym typeface="Wingdings" panose="05000000000000000000" pitchFamily="2" charset="2"/>
                <a:hlinkClick r:id="rId4"/>
              </a:rPr>
              <a:t>www.surveymonkey.com/r/mentorwebeval</a:t>
            </a:r>
            <a:r>
              <a:rPr lang="en-US" altLang="en-US" sz="2400" dirty="0" smtClean="0">
                <a:solidFill>
                  <a:srgbClr val="000000"/>
                </a:solidFill>
                <a:sym typeface="Wingdings" panose="05000000000000000000" pitchFamily="2" charset="2"/>
              </a:rPr>
              <a:t>  </a:t>
            </a:r>
            <a:endParaRPr lang="en-US" sz="2400" b="1" dirty="0">
              <a:solidFill>
                <a:prstClr val="black"/>
              </a:solidFill>
            </a:endParaRPr>
          </a:p>
          <a:p>
            <a:r>
              <a:rPr lang="en-US" altLang="en-US" sz="2400" b="1" dirty="0" smtClean="0">
                <a:solidFill>
                  <a:srgbClr val="000000"/>
                </a:solidFill>
                <a:sym typeface="Wingdings" panose="05000000000000000000" pitchFamily="2" charset="2"/>
              </a:rPr>
              <a:t> </a:t>
            </a:r>
            <a:endParaRPr lang="en-US" altLang="en-US" b="1" dirty="0" smtClean="0">
              <a:solidFill>
                <a:srgbClr val="000000"/>
              </a:solidFill>
              <a:sym typeface="Wingdings" panose="05000000000000000000" pitchFamily="2" charset="2"/>
            </a:endParaRPr>
          </a:p>
          <a:p>
            <a:r>
              <a:rPr lang="en-US" sz="2400" dirty="0">
                <a:solidFill>
                  <a:prstClr val="black"/>
                </a:solidFill>
              </a:rPr>
              <a:t>The recording of the webinar will be posted on the FUTURES website in the next few days: </a:t>
            </a:r>
            <a:r>
              <a:rPr lang="en-US" sz="2400" dirty="0" smtClean="0">
                <a:solidFill>
                  <a:prstClr val="black"/>
                </a:solidFill>
                <a:hlinkClick r:id="rId5"/>
              </a:rPr>
              <a:t>https://www.futureswithoutviolence.org/resources-events/webinars/  </a:t>
            </a:r>
            <a:endParaRPr lang="en-US" sz="2400" dirty="0">
              <a:solidFill>
                <a:prstClr val="black"/>
              </a:solidFill>
            </a:endParaRPr>
          </a:p>
          <a:p>
            <a:endParaRPr lang="en-US" altLang="en-US" dirty="0" smtClean="0">
              <a:solidFill>
                <a:srgbClr val="000000"/>
              </a:solidFill>
              <a:sym typeface="Wingdings" panose="05000000000000000000" pitchFamily="2" charset="2"/>
            </a:endParaRPr>
          </a:p>
          <a:p>
            <a:endParaRPr lang="en-US" altLang="en-US" sz="800" dirty="0" smtClean="0">
              <a:solidFill>
                <a:srgbClr val="000000"/>
              </a:solidFill>
              <a:sym typeface="Wingdings" panose="05000000000000000000" pitchFamily="2" charset="2"/>
            </a:endParaRPr>
          </a:p>
          <a:p>
            <a:r>
              <a:rPr lang="en-US" altLang="en-US" sz="2400" dirty="0" smtClean="0">
                <a:solidFill>
                  <a:srgbClr val="000000"/>
                </a:solidFill>
                <a:sym typeface="Wingdings" panose="05000000000000000000" pitchFamily="2" charset="2"/>
              </a:rPr>
              <a:t>For questions or additional information, please contact </a:t>
            </a:r>
            <a:r>
              <a:rPr lang="en-US" altLang="en-US" sz="2400" dirty="0" smtClean="0">
                <a:solidFill>
                  <a:srgbClr val="000000"/>
                </a:solidFill>
                <a:sym typeface="Wingdings" panose="05000000000000000000" pitchFamily="2" charset="2"/>
              </a:rPr>
              <a:t>Monica </a:t>
            </a:r>
            <a:r>
              <a:rPr lang="en-US" altLang="en-US" sz="2400" dirty="0" smtClean="0">
                <a:solidFill>
                  <a:srgbClr val="000000"/>
                </a:solidFill>
                <a:sym typeface="Wingdings" panose="05000000000000000000" pitchFamily="2" charset="2"/>
              </a:rPr>
              <a:t>Arenas:  </a:t>
            </a:r>
            <a:r>
              <a:rPr lang="en-US" altLang="en-US" sz="2200" dirty="0" smtClean="0">
                <a:solidFill>
                  <a:srgbClr val="000000"/>
                </a:solidFill>
                <a:sym typeface="Wingdings" panose="05000000000000000000" pitchFamily="2" charset="2"/>
                <a:hlinkClick r:id="rId6"/>
              </a:rPr>
              <a:t>marenas@futureswithoutviolence.org</a:t>
            </a:r>
            <a:r>
              <a:rPr lang="en-US" altLang="en-US" sz="2200" dirty="0" smtClean="0">
                <a:solidFill>
                  <a:srgbClr val="000000"/>
                </a:solidFill>
                <a:sym typeface="Wingdings" panose="05000000000000000000" pitchFamily="2" charset="2"/>
              </a:rPr>
              <a:t> </a:t>
            </a:r>
            <a:endParaRPr lang="en-US" altLang="en-US" sz="2200" dirty="0">
              <a:solidFill>
                <a:srgbClr val="000000"/>
              </a:solidFill>
              <a:sym typeface="Wingdings" panose="05000000000000000000" pitchFamily="2" charset="2"/>
            </a:endParaRPr>
          </a:p>
        </p:txBody>
      </p:sp>
    </p:spTree>
    <p:extLst>
      <p:ext uri="{BB962C8B-B14F-4D97-AF65-F5344CB8AC3E}">
        <p14:creationId xmlns:p14="http://schemas.microsoft.com/office/powerpoint/2010/main" val="28286281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12" y="374347"/>
            <a:ext cx="12079889" cy="612775"/>
          </a:xfrm>
        </p:spPr>
        <p:txBody>
          <a:bodyPr>
            <a:noAutofit/>
          </a:bodyPr>
          <a:lstStyle/>
          <a:p>
            <a:r>
              <a:rPr lang="en-US" sz="3733" dirty="0">
                <a:solidFill>
                  <a:schemeClr val="tx1"/>
                </a:solidFill>
              </a:rPr>
              <a:t>As a result of this webinar, you will be better able to:</a:t>
            </a:r>
          </a:p>
        </p:txBody>
      </p:sp>
      <p:sp>
        <p:nvSpPr>
          <p:cNvPr id="3" name="Content Placeholder 2"/>
          <p:cNvSpPr>
            <a:spLocks noGrp="1"/>
          </p:cNvSpPr>
          <p:nvPr>
            <p:ph sz="quarter" idx="4294967295"/>
          </p:nvPr>
        </p:nvSpPr>
        <p:spPr>
          <a:xfrm>
            <a:off x="-20410" y="1746699"/>
            <a:ext cx="12179300" cy="4956831"/>
          </a:xfrm>
        </p:spPr>
        <p:txBody>
          <a:bodyPr/>
          <a:lstStyle/>
          <a:p>
            <a:pPr marL="457189" indent="-457189">
              <a:buFont typeface="Arial" panose="020B0604020202020204" pitchFamily="34" charset="0"/>
              <a:buChar char="•"/>
            </a:pPr>
            <a:r>
              <a:rPr lang="en-US" sz="3200" dirty="0">
                <a:solidFill>
                  <a:schemeClr val="tx1"/>
                </a:solidFill>
              </a:rPr>
              <a:t>Identify the value of work-related mentorships, especially within the community of professionals who work with survivors of gender based violence</a:t>
            </a:r>
          </a:p>
          <a:p>
            <a:pPr marL="457189" indent="-457189">
              <a:buFont typeface="Arial" panose="020B0604020202020204" pitchFamily="34" charset="0"/>
              <a:buChar char="•"/>
            </a:pPr>
            <a:endParaRPr lang="en-US" sz="1333" dirty="0">
              <a:solidFill>
                <a:schemeClr val="tx1"/>
              </a:solidFill>
            </a:endParaRPr>
          </a:p>
          <a:p>
            <a:pPr marL="457189" indent="-457189">
              <a:buFont typeface="Arial" panose="020B0604020202020204" pitchFamily="34" charset="0"/>
              <a:buChar char="•"/>
            </a:pPr>
            <a:r>
              <a:rPr lang="en-US" sz="3200" dirty="0">
                <a:solidFill>
                  <a:schemeClr val="tx1"/>
                </a:solidFill>
              </a:rPr>
              <a:t>Explore the different types of mentoring relationships in order to discern the best fit for your work and style</a:t>
            </a:r>
          </a:p>
          <a:p>
            <a:pPr marL="457189" indent="-457189">
              <a:buFont typeface="Arial" panose="020B0604020202020204" pitchFamily="34" charset="0"/>
              <a:buChar char="•"/>
            </a:pPr>
            <a:endParaRPr lang="en-US" sz="1333" dirty="0">
              <a:solidFill>
                <a:schemeClr val="tx1"/>
              </a:solidFill>
            </a:endParaRPr>
          </a:p>
          <a:p>
            <a:pPr marL="457189" indent="-457189">
              <a:buFont typeface="Arial" panose="020B0604020202020204" pitchFamily="34" charset="0"/>
              <a:buChar char="•"/>
            </a:pPr>
            <a:r>
              <a:rPr lang="en-US" sz="3200" dirty="0" smtClean="0">
                <a:solidFill>
                  <a:schemeClr val="tx1"/>
                </a:solidFill>
              </a:rPr>
              <a:t>Discuss </a:t>
            </a:r>
            <a:r>
              <a:rPr lang="en-US" sz="3200" dirty="0">
                <a:solidFill>
                  <a:schemeClr val="tx1"/>
                </a:solidFill>
              </a:rPr>
              <a:t>strategies for locating, sustaining, and enhancing mentoring relationships</a:t>
            </a:r>
          </a:p>
          <a:p>
            <a:endParaRPr lang="en-US" dirty="0"/>
          </a:p>
        </p:txBody>
      </p:sp>
      <p:sp>
        <p:nvSpPr>
          <p:cNvPr id="6" name="Rectangle 3"/>
          <p:cNvSpPr>
            <a:spLocks noChangeArrowheads="1"/>
          </p:cNvSpPr>
          <p:nvPr/>
        </p:nvSpPr>
        <p:spPr bwMode="auto">
          <a:xfrm>
            <a:off x="1" y="90101"/>
            <a:ext cx="65" cy="276999"/>
          </a:xfrm>
          <a:prstGeom prst="rect">
            <a:avLst/>
          </a:prstGeom>
          <a:solidFill>
            <a:srgbClr val="FBFBF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eaLnBrk="0" fontAlgn="base" hangingPunct="0">
              <a:spcBef>
                <a:spcPct val="0"/>
              </a:spcBef>
              <a:spcAft>
                <a:spcPct val="0"/>
              </a:spcAft>
            </a:pPr>
            <a:endParaRPr lang="en-US" altLang="en-US" dirty="0">
              <a:solidFill>
                <a:prstClr val="black"/>
              </a:solidFill>
              <a:cs typeface="Arial"/>
              <a:sym typeface="Arial"/>
            </a:endParaRPr>
          </a:p>
        </p:txBody>
      </p:sp>
    </p:spTree>
    <p:extLst>
      <p:ext uri="{BB962C8B-B14F-4D97-AF65-F5344CB8AC3E}">
        <p14:creationId xmlns:p14="http://schemas.microsoft.com/office/powerpoint/2010/main" val="297639667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0156" y="501805"/>
            <a:ext cx="2252546" cy="584775"/>
          </a:xfrm>
          <a:prstGeom prst="rect">
            <a:avLst/>
          </a:prstGeom>
          <a:noFill/>
        </p:spPr>
        <p:txBody>
          <a:bodyPr wrap="square" rtlCol="0">
            <a:spAutoFit/>
          </a:bodyPr>
          <a:lstStyle/>
          <a:p>
            <a:r>
              <a:rPr lang="en-US" sz="3200" b="1" dirty="0" smtClean="0"/>
              <a:t>Poll</a:t>
            </a:r>
            <a:endParaRPr lang="en-US" b="1" dirty="0"/>
          </a:p>
        </p:txBody>
      </p:sp>
      <p:sp>
        <p:nvSpPr>
          <p:cNvPr id="4" name="TextBox 3"/>
          <p:cNvSpPr txBox="1"/>
          <p:nvPr/>
        </p:nvSpPr>
        <p:spPr>
          <a:xfrm>
            <a:off x="316992" y="1755648"/>
            <a:ext cx="9979756" cy="4485794"/>
          </a:xfrm>
          <a:prstGeom prst="rect">
            <a:avLst/>
          </a:prstGeom>
          <a:noFill/>
        </p:spPr>
        <p:txBody>
          <a:bodyPr wrap="square" rtlCol="0">
            <a:spAutoFit/>
          </a:bodyPr>
          <a:lstStyle/>
          <a:p>
            <a:pPr marL="688975" indent="-688975">
              <a:buClr>
                <a:srgbClr val="F58220"/>
              </a:buClr>
              <a:buFont typeface="Wingdings" panose="05000000000000000000" pitchFamily="2" charset="2"/>
              <a:buChar char="q"/>
            </a:pPr>
            <a:r>
              <a:rPr lang="en-US" sz="3200" dirty="0" smtClean="0"/>
              <a:t> I am or have been a mentor in the workplace</a:t>
            </a:r>
          </a:p>
          <a:p>
            <a:pPr marL="688975" indent="-688975">
              <a:buClr>
                <a:srgbClr val="F58220"/>
              </a:buClr>
              <a:buFont typeface="Wingdings" panose="05000000000000000000" pitchFamily="2" charset="2"/>
              <a:buChar char="q"/>
            </a:pPr>
            <a:endParaRPr lang="en-US" sz="3200" dirty="0"/>
          </a:p>
          <a:p>
            <a:pPr marL="688975" indent="-688975">
              <a:buClr>
                <a:srgbClr val="F58220"/>
              </a:buClr>
              <a:buFont typeface="Wingdings" panose="05000000000000000000" pitchFamily="2" charset="2"/>
              <a:buChar char="q"/>
            </a:pPr>
            <a:r>
              <a:rPr lang="en-US" sz="3200" dirty="0" smtClean="0"/>
              <a:t> I have or had a mentor in the workplace</a:t>
            </a:r>
          </a:p>
          <a:p>
            <a:pPr marL="688975" indent="-688975">
              <a:buClr>
                <a:srgbClr val="F58220"/>
              </a:buClr>
              <a:buFont typeface="Wingdings" panose="05000000000000000000" pitchFamily="2" charset="2"/>
              <a:buChar char="q"/>
            </a:pPr>
            <a:endParaRPr lang="en-US" sz="3200" dirty="0"/>
          </a:p>
          <a:p>
            <a:pPr marL="688975" indent="-688975">
              <a:buClr>
                <a:srgbClr val="F58220"/>
              </a:buClr>
              <a:buFont typeface="Wingdings" panose="05000000000000000000" pitchFamily="2" charset="2"/>
              <a:buChar char="q"/>
            </a:pPr>
            <a:r>
              <a:rPr lang="en-US" sz="3200" dirty="0" smtClean="0"/>
              <a:t>Natural/informal mentorship</a:t>
            </a:r>
          </a:p>
          <a:p>
            <a:pPr marL="688975" indent="-688975">
              <a:buClr>
                <a:srgbClr val="F58220"/>
              </a:buClr>
              <a:buFont typeface="Wingdings" panose="05000000000000000000" pitchFamily="2" charset="2"/>
              <a:buChar char="q"/>
            </a:pPr>
            <a:endParaRPr lang="en-US" sz="3200" dirty="0"/>
          </a:p>
          <a:p>
            <a:pPr marL="688975" indent="-688975">
              <a:buClr>
                <a:srgbClr val="F58220"/>
              </a:buClr>
              <a:buFont typeface="Wingdings" panose="05000000000000000000" pitchFamily="2" charset="2"/>
              <a:buChar char="q"/>
            </a:pPr>
            <a:r>
              <a:rPr lang="en-US" sz="3200" dirty="0" smtClean="0"/>
              <a:t>Formal mentorship</a:t>
            </a:r>
          </a:p>
          <a:p>
            <a:pPr marL="688975" indent="-688975">
              <a:buClr>
                <a:srgbClr val="F58220"/>
              </a:buClr>
              <a:buFont typeface="Wingdings" panose="05000000000000000000" pitchFamily="2" charset="2"/>
              <a:buChar char="q"/>
            </a:pPr>
            <a:endParaRPr lang="en-US" sz="3200" dirty="0"/>
          </a:p>
          <a:p>
            <a:pPr marL="688975" indent="-688975">
              <a:buClr>
                <a:srgbClr val="F58220"/>
              </a:buClr>
              <a:buFont typeface="Wingdings" panose="05000000000000000000" pitchFamily="2" charset="2"/>
              <a:buChar char="q"/>
            </a:pPr>
            <a:r>
              <a:rPr lang="en-US" sz="3200" dirty="0" smtClean="0"/>
              <a:t> No experience</a:t>
            </a:r>
            <a:endParaRPr lang="en-US" sz="3200" dirty="0"/>
          </a:p>
        </p:txBody>
      </p:sp>
      <p:sp>
        <p:nvSpPr>
          <p:cNvPr id="3" name="AutoShape 2" descr="Related 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p:cNvPicPr>
            <a:picLocks noChangeAspect="1"/>
          </p:cNvPicPr>
          <p:nvPr/>
        </p:nvPicPr>
        <p:blipFill>
          <a:blip r:embed="rId3"/>
          <a:stretch>
            <a:fillRect/>
          </a:stretch>
        </p:blipFill>
        <p:spPr>
          <a:xfrm>
            <a:off x="10296748" y="160338"/>
            <a:ext cx="1571434" cy="1571434"/>
          </a:xfrm>
          <a:prstGeom prst="rect">
            <a:avLst/>
          </a:prstGeom>
        </p:spPr>
      </p:pic>
    </p:spTree>
    <p:extLst>
      <p:ext uri="{BB962C8B-B14F-4D97-AF65-F5344CB8AC3E}">
        <p14:creationId xmlns:p14="http://schemas.microsoft.com/office/powerpoint/2010/main" val="1668581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8296" y="2017912"/>
            <a:ext cx="11463732" cy="3046988"/>
          </a:xfrm>
          <a:prstGeom prst="rect">
            <a:avLst/>
          </a:prstGeom>
          <a:noFill/>
        </p:spPr>
        <p:txBody>
          <a:bodyPr wrap="square" rtlCol="0">
            <a:spAutoFit/>
          </a:bodyPr>
          <a:lstStyle/>
          <a:p>
            <a:pPr marL="571500" indent="-571500">
              <a:buClr>
                <a:srgbClr val="F58220"/>
              </a:buClr>
              <a:buFont typeface="Arial" panose="020B0604020202020204" pitchFamily="34" charset="0"/>
              <a:buChar char="•"/>
            </a:pPr>
            <a:r>
              <a:rPr lang="en-US" sz="3200" dirty="0" smtClean="0"/>
              <a:t>What do we mean by mentoring?</a:t>
            </a:r>
          </a:p>
          <a:p>
            <a:pPr marL="571500" indent="-571500">
              <a:buClr>
                <a:srgbClr val="F58220"/>
              </a:buClr>
              <a:buFont typeface="Arial" panose="020B0604020202020204" pitchFamily="34" charset="0"/>
              <a:buChar char="•"/>
            </a:pPr>
            <a:endParaRPr lang="en-US" sz="3200" dirty="0"/>
          </a:p>
          <a:p>
            <a:pPr marL="571500" indent="-571500">
              <a:buClr>
                <a:srgbClr val="F58220"/>
              </a:buClr>
              <a:buFont typeface="Arial" panose="020B0604020202020204" pitchFamily="34" charset="0"/>
              <a:buChar char="•"/>
            </a:pPr>
            <a:r>
              <a:rPr lang="en-US" sz="3200" dirty="0" smtClean="0"/>
              <a:t>Difference between mentoring and coaching</a:t>
            </a:r>
          </a:p>
          <a:p>
            <a:pPr marL="571500" indent="-571500">
              <a:buClr>
                <a:srgbClr val="F58220"/>
              </a:buClr>
              <a:buFont typeface="Arial" panose="020B0604020202020204" pitchFamily="34" charset="0"/>
              <a:buChar char="•"/>
            </a:pPr>
            <a:endParaRPr lang="en-US" sz="3200" dirty="0"/>
          </a:p>
          <a:p>
            <a:pPr marL="571500" indent="-571500">
              <a:buClr>
                <a:srgbClr val="F58220"/>
              </a:buClr>
              <a:buFont typeface="Arial" panose="020B0604020202020204" pitchFamily="34" charset="0"/>
              <a:buChar char="•"/>
            </a:pPr>
            <a:r>
              <a:rPr lang="en-US" sz="3200" dirty="0" smtClean="0"/>
              <a:t>Mentoring for professional growth vs mentoring survivors and youth</a:t>
            </a:r>
            <a:endParaRPr lang="en-US" sz="3200" dirty="0"/>
          </a:p>
        </p:txBody>
      </p:sp>
      <p:sp>
        <p:nvSpPr>
          <p:cNvPr id="3" name="TextBox 2"/>
          <p:cNvSpPr txBox="1"/>
          <p:nvPr/>
        </p:nvSpPr>
        <p:spPr>
          <a:xfrm>
            <a:off x="4572000" y="501805"/>
            <a:ext cx="2672526" cy="646331"/>
          </a:xfrm>
          <a:prstGeom prst="rect">
            <a:avLst/>
          </a:prstGeom>
          <a:noFill/>
        </p:spPr>
        <p:txBody>
          <a:bodyPr wrap="none" rtlCol="0">
            <a:spAutoFit/>
          </a:bodyPr>
          <a:lstStyle/>
          <a:p>
            <a:r>
              <a:rPr lang="en-US" sz="3600" b="1" dirty="0" smtClean="0"/>
              <a:t>Mentorship</a:t>
            </a:r>
            <a:endParaRPr lang="en-US" sz="3200" b="1" dirty="0"/>
          </a:p>
        </p:txBody>
      </p:sp>
      <p:pic>
        <p:nvPicPr>
          <p:cNvPr id="5" name="Picture 4"/>
          <p:cNvPicPr>
            <a:picLocks noChangeAspect="1"/>
          </p:cNvPicPr>
          <p:nvPr/>
        </p:nvPicPr>
        <p:blipFill>
          <a:blip r:embed="rId3"/>
          <a:stretch>
            <a:fillRect/>
          </a:stretch>
        </p:blipFill>
        <p:spPr>
          <a:xfrm>
            <a:off x="10191181" y="17093"/>
            <a:ext cx="2000819" cy="2000819"/>
          </a:xfrm>
          <a:prstGeom prst="rect">
            <a:avLst/>
          </a:prstGeom>
        </p:spPr>
      </p:pic>
    </p:spTree>
    <p:extLst>
      <p:ext uri="{BB962C8B-B14F-4D97-AF65-F5344CB8AC3E}">
        <p14:creationId xmlns:p14="http://schemas.microsoft.com/office/powerpoint/2010/main" val="2253123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1149" y="1828800"/>
            <a:ext cx="10893287" cy="3046988"/>
          </a:xfrm>
          <a:prstGeom prst="rect">
            <a:avLst/>
          </a:prstGeom>
          <a:noFill/>
        </p:spPr>
        <p:txBody>
          <a:bodyPr wrap="square" rtlCol="0">
            <a:spAutoFit/>
          </a:bodyPr>
          <a:lstStyle/>
          <a:p>
            <a:pPr>
              <a:lnSpc>
                <a:spcPct val="150000"/>
              </a:lnSpc>
            </a:pPr>
            <a:r>
              <a:rPr lang="en-US" sz="3200" dirty="0"/>
              <a:t>Mentoring is a mutually beneficial social learning </a:t>
            </a:r>
            <a:r>
              <a:rPr lang="en-US" sz="3200" dirty="0" smtClean="0"/>
              <a:t>relationship between </a:t>
            </a:r>
            <a:r>
              <a:rPr lang="en-US" sz="3200" dirty="0"/>
              <a:t>two (or more) individuals, built on mutual trust and </a:t>
            </a:r>
            <a:r>
              <a:rPr lang="en-US" sz="3200" dirty="0" smtClean="0"/>
              <a:t>respect, for </a:t>
            </a:r>
            <a:r>
              <a:rPr lang="en-US" sz="3200" dirty="0"/>
              <a:t>the purpose of achieving specific identified developmental goals.</a:t>
            </a:r>
            <a:endParaRPr lang="en-US" sz="3200" dirty="0"/>
          </a:p>
        </p:txBody>
      </p:sp>
      <p:sp>
        <p:nvSpPr>
          <p:cNvPr id="3" name="TextBox 2"/>
          <p:cNvSpPr txBox="1"/>
          <p:nvPr/>
        </p:nvSpPr>
        <p:spPr>
          <a:xfrm>
            <a:off x="4863548" y="344557"/>
            <a:ext cx="2662908" cy="707886"/>
          </a:xfrm>
          <a:prstGeom prst="rect">
            <a:avLst/>
          </a:prstGeom>
          <a:noFill/>
        </p:spPr>
        <p:txBody>
          <a:bodyPr wrap="none" rtlCol="0">
            <a:spAutoFit/>
          </a:bodyPr>
          <a:lstStyle/>
          <a:p>
            <a:pPr algn="ctr"/>
            <a:r>
              <a:rPr lang="en-US" sz="4000" b="1" dirty="0" smtClean="0"/>
              <a:t>Mentoring</a:t>
            </a:r>
            <a:endParaRPr lang="en-US" sz="4000" b="1" dirty="0"/>
          </a:p>
        </p:txBody>
      </p:sp>
      <p:sp>
        <p:nvSpPr>
          <p:cNvPr id="5" name="TextBox 4"/>
          <p:cNvSpPr txBox="1"/>
          <p:nvPr/>
        </p:nvSpPr>
        <p:spPr>
          <a:xfrm>
            <a:off x="9395791" y="5777949"/>
            <a:ext cx="2215415" cy="369332"/>
          </a:xfrm>
          <a:prstGeom prst="rect">
            <a:avLst/>
          </a:prstGeom>
          <a:noFill/>
        </p:spPr>
        <p:txBody>
          <a:bodyPr wrap="none" rtlCol="0">
            <a:spAutoFit/>
          </a:bodyPr>
          <a:lstStyle/>
          <a:p>
            <a:r>
              <a:rPr lang="en-US" dirty="0" smtClean="0"/>
              <a:t>- The Mentor Toolkit</a:t>
            </a:r>
            <a:endParaRPr lang="en-US" dirty="0"/>
          </a:p>
        </p:txBody>
      </p:sp>
    </p:spTree>
    <p:extLst>
      <p:ext uri="{BB962C8B-B14F-4D97-AF65-F5344CB8AC3E}">
        <p14:creationId xmlns:p14="http://schemas.microsoft.com/office/powerpoint/2010/main" val="1838595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a:t>
            </a:r>
            <a:r>
              <a:rPr lang="en-US" dirty="0"/>
              <a:t>of </a:t>
            </a:r>
            <a:r>
              <a:rPr lang="en-US" dirty="0" smtClean="0"/>
              <a:t>Work-Related </a:t>
            </a:r>
            <a:r>
              <a:rPr lang="en-US" dirty="0"/>
              <a:t>M</a:t>
            </a:r>
            <a:r>
              <a:rPr lang="en-US" dirty="0" smtClean="0"/>
              <a:t>entorships</a:t>
            </a:r>
            <a:endParaRPr lang="en-US" dirty="0"/>
          </a:p>
        </p:txBody>
      </p:sp>
      <p:sp>
        <p:nvSpPr>
          <p:cNvPr id="3" name="Content Placeholder 2"/>
          <p:cNvSpPr>
            <a:spLocks noGrp="1"/>
          </p:cNvSpPr>
          <p:nvPr>
            <p:ph sz="quarter" idx="13"/>
          </p:nvPr>
        </p:nvSpPr>
        <p:spPr>
          <a:xfrm>
            <a:off x="649356" y="1524000"/>
            <a:ext cx="11384599" cy="4495800"/>
          </a:xfrm>
        </p:spPr>
        <p:txBody>
          <a:bodyPr/>
          <a:lstStyle/>
          <a:p>
            <a:r>
              <a:rPr lang="en-US" sz="3200" b="1" dirty="0" smtClean="0"/>
              <a:t>Benefit to organizations serving survivors of </a:t>
            </a:r>
            <a:endParaRPr lang="en-US" sz="3200" b="1" dirty="0" smtClean="0"/>
          </a:p>
          <a:p>
            <a:r>
              <a:rPr lang="en-US" sz="3200" b="1" dirty="0" smtClean="0"/>
              <a:t>gender </a:t>
            </a:r>
            <a:r>
              <a:rPr lang="en-US" sz="3200" b="1" dirty="0" smtClean="0"/>
              <a:t>based violence:</a:t>
            </a:r>
          </a:p>
          <a:p>
            <a:pPr marL="633413" indent="-633413">
              <a:buFont typeface="Arial" panose="020B0604020202020204" pitchFamily="34" charset="0"/>
              <a:buChar char="•"/>
            </a:pPr>
            <a:r>
              <a:rPr lang="en-US" sz="3200" dirty="0"/>
              <a:t>C</a:t>
            </a:r>
            <a:r>
              <a:rPr lang="en-US" sz="3200" dirty="0" smtClean="0"/>
              <a:t>urb burnout </a:t>
            </a:r>
          </a:p>
          <a:p>
            <a:pPr marL="633413" indent="-633413">
              <a:buFont typeface="Arial" panose="020B0604020202020204" pitchFamily="34" charset="0"/>
              <a:buChar char="•"/>
            </a:pPr>
            <a:r>
              <a:rPr lang="en-US" sz="3200" dirty="0"/>
              <a:t>A</a:t>
            </a:r>
            <a:r>
              <a:rPr lang="en-US" sz="3200" dirty="0" smtClean="0"/>
              <a:t>ddress </a:t>
            </a:r>
            <a:r>
              <a:rPr lang="en-US" sz="3200" dirty="0"/>
              <a:t>vicarious </a:t>
            </a:r>
            <a:r>
              <a:rPr lang="en-US" sz="3200" dirty="0" smtClean="0"/>
              <a:t>trauma </a:t>
            </a:r>
          </a:p>
          <a:p>
            <a:pPr marL="633413" indent="-633413">
              <a:buFont typeface="Arial" panose="020B0604020202020204" pitchFamily="34" charset="0"/>
              <a:buChar char="•"/>
            </a:pPr>
            <a:r>
              <a:rPr lang="en-US" sz="3200" dirty="0"/>
              <a:t>I</a:t>
            </a:r>
            <a:r>
              <a:rPr lang="en-US" sz="3200" dirty="0" smtClean="0"/>
              <a:t>ncrease retention</a:t>
            </a:r>
          </a:p>
          <a:p>
            <a:pPr marL="633413" indent="-633413">
              <a:buFont typeface="Arial" panose="020B0604020202020204" pitchFamily="34" charset="0"/>
              <a:buChar char="•"/>
            </a:pPr>
            <a:r>
              <a:rPr lang="en-US" sz="3200" dirty="0"/>
              <a:t>I</a:t>
            </a:r>
            <a:r>
              <a:rPr lang="en-US" sz="3200" dirty="0" smtClean="0"/>
              <a:t>ncrease </a:t>
            </a:r>
            <a:r>
              <a:rPr lang="en-US" sz="3200" dirty="0"/>
              <a:t>work </a:t>
            </a:r>
            <a:r>
              <a:rPr lang="en-US" sz="3200" dirty="0" smtClean="0"/>
              <a:t>enjoyment/fulfillment</a:t>
            </a:r>
          </a:p>
          <a:p>
            <a:pPr marL="633413" indent="-633413">
              <a:buFont typeface="Arial" panose="020B0604020202020204" pitchFamily="34" charset="0"/>
              <a:buChar char="•"/>
            </a:pPr>
            <a:r>
              <a:rPr lang="en-US" sz="3200" dirty="0"/>
              <a:t>B</a:t>
            </a:r>
            <a:r>
              <a:rPr lang="en-US" sz="3200" dirty="0" smtClean="0"/>
              <a:t>etter </a:t>
            </a:r>
            <a:r>
              <a:rPr lang="en-US" sz="3200" dirty="0"/>
              <a:t>work </a:t>
            </a:r>
            <a:r>
              <a:rPr lang="en-US" sz="3200" dirty="0" smtClean="0"/>
              <a:t>performance</a:t>
            </a:r>
          </a:p>
          <a:p>
            <a:pPr marL="633413" indent="-633413">
              <a:buFont typeface="Arial" panose="020B0604020202020204" pitchFamily="34" charset="0"/>
              <a:buChar char="•"/>
            </a:pPr>
            <a:r>
              <a:rPr lang="en-US" sz="3200" dirty="0"/>
              <a:t>S</a:t>
            </a:r>
            <a:r>
              <a:rPr lang="en-US" sz="3200" dirty="0" smtClean="0"/>
              <a:t>upports </a:t>
            </a:r>
            <a:r>
              <a:rPr lang="en-US" sz="3200" dirty="0"/>
              <a:t>inclusive </a:t>
            </a:r>
            <a:r>
              <a:rPr lang="en-US" sz="3200" dirty="0" smtClean="0"/>
              <a:t>environment </a:t>
            </a:r>
            <a:endParaRPr lang="en-US" sz="3200" dirty="0"/>
          </a:p>
          <a:p>
            <a:endParaRPr lang="en-US" dirty="0"/>
          </a:p>
        </p:txBody>
      </p:sp>
    </p:spTree>
    <p:extLst>
      <p:ext uri="{BB962C8B-B14F-4D97-AF65-F5344CB8AC3E}">
        <p14:creationId xmlns:p14="http://schemas.microsoft.com/office/powerpoint/2010/main" val="2168756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Benefits to Mentors</a:t>
            </a:r>
            <a:endParaRPr lang="en-US" dirty="0"/>
          </a:p>
        </p:txBody>
      </p:sp>
      <p:sp>
        <p:nvSpPr>
          <p:cNvPr id="3" name="Content Placeholder 2"/>
          <p:cNvSpPr>
            <a:spLocks noGrp="1"/>
          </p:cNvSpPr>
          <p:nvPr>
            <p:ph sz="quarter" idx="13"/>
          </p:nvPr>
        </p:nvSpPr>
        <p:spPr>
          <a:xfrm>
            <a:off x="816864" y="1906858"/>
            <a:ext cx="10871200" cy="4112941"/>
          </a:xfrm>
        </p:spPr>
        <p:txBody>
          <a:bodyPr/>
          <a:lstStyle/>
          <a:p>
            <a:pPr marL="457200" indent="-457200">
              <a:lnSpc>
                <a:spcPct val="150000"/>
              </a:lnSpc>
              <a:buFont typeface="Arial" panose="020B0604020202020204" pitchFamily="34" charset="0"/>
              <a:buChar char="•"/>
            </a:pPr>
            <a:r>
              <a:rPr lang="en-US" sz="3200" dirty="0">
                <a:latin typeface="Arial" panose="020B0604020202020204" pitchFamily="34" charset="0"/>
                <a:cs typeface="Arial" panose="020B0604020202020204" pitchFamily="34" charset="0"/>
              </a:rPr>
              <a:t>S</a:t>
            </a:r>
            <a:r>
              <a:rPr lang="en-US" sz="3200" dirty="0" smtClean="0">
                <a:latin typeface="Arial" panose="020B0604020202020204" pitchFamily="34" charset="0"/>
                <a:cs typeface="Arial" panose="020B0604020202020204" pitchFamily="34" charset="0"/>
              </a:rPr>
              <a:t>tay current/fresh</a:t>
            </a:r>
          </a:p>
          <a:p>
            <a:pPr marL="457200" indent="-457200">
              <a:lnSpc>
                <a:spcPct val="150000"/>
              </a:lnSpc>
              <a:buFont typeface="Arial" panose="020B0604020202020204" pitchFamily="34" charset="0"/>
              <a:buChar char="•"/>
            </a:pPr>
            <a:r>
              <a:rPr lang="en-US" sz="3200" dirty="0">
                <a:latin typeface="Arial" panose="020B0604020202020204" pitchFamily="34" charset="0"/>
                <a:cs typeface="Arial" panose="020B0604020202020204" pitchFamily="34" charset="0"/>
              </a:rPr>
              <a:t>E</a:t>
            </a:r>
            <a:r>
              <a:rPr lang="en-US" sz="3200" dirty="0" smtClean="0">
                <a:latin typeface="Arial" panose="020B0604020202020204" pitchFamily="34" charset="0"/>
                <a:cs typeface="Arial" panose="020B0604020202020204" pitchFamily="34" charset="0"/>
              </a:rPr>
              <a:t>xposure </a:t>
            </a:r>
            <a:r>
              <a:rPr lang="en-US" sz="3200" dirty="0">
                <a:latin typeface="Arial" panose="020B0604020202020204" pitchFamily="34" charset="0"/>
                <a:cs typeface="Arial" panose="020B0604020202020204" pitchFamily="34" charset="0"/>
              </a:rPr>
              <a:t>to new </a:t>
            </a:r>
            <a:r>
              <a:rPr lang="en-US" sz="3200" dirty="0" smtClean="0">
                <a:latin typeface="Arial" panose="020B0604020202020204" pitchFamily="34" charset="0"/>
                <a:cs typeface="Arial" panose="020B0604020202020204" pitchFamily="34" charset="0"/>
              </a:rPr>
              <a:t>ideas</a:t>
            </a:r>
          </a:p>
          <a:p>
            <a:pPr marL="457200" indent="-457200">
              <a:lnSpc>
                <a:spcPct val="15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rPr>
              <a:t>Challenges work </a:t>
            </a:r>
          </a:p>
          <a:p>
            <a:pPr marL="457200" indent="-457200">
              <a:lnSpc>
                <a:spcPct val="150000"/>
              </a:lnSpc>
              <a:buFont typeface="Arial" panose="020B0604020202020204" pitchFamily="34" charset="0"/>
              <a:buChar char="•"/>
            </a:pPr>
            <a:r>
              <a:rPr lang="en-US" sz="3200" dirty="0" smtClean="0">
                <a:latin typeface="Arial" panose="020B0604020202020204" pitchFamily="34" charset="0"/>
                <a:cs typeface="Arial" panose="020B0604020202020204" pitchFamily="34" charset="0"/>
              </a:rPr>
              <a:t>Expands </a:t>
            </a:r>
            <a:r>
              <a:rPr lang="en-US" sz="3200" dirty="0">
                <a:latin typeface="Arial" panose="020B0604020202020204" pitchFamily="34" charset="0"/>
                <a:cs typeface="Arial" panose="020B0604020202020204" pitchFamily="34" charset="0"/>
              </a:rPr>
              <a:t>skill set as </a:t>
            </a:r>
            <a:r>
              <a:rPr lang="en-US" sz="3200" dirty="0" smtClean="0">
                <a:latin typeface="Arial" panose="020B0604020202020204" pitchFamily="34" charset="0"/>
                <a:cs typeface="Arial" panose="020B0604020202020204" pitchFamily="34" charset="0"/>
              </a:rPr>
              <a:t>supervisor/leader</a:t>
            </a:r>
            <a:endParaRPr lang="en-US" sz="3200" dirty="0"/>
          </a:p>
          <a:p>
            <a:endParaRPr lang="en-US" sz="2800" dirty="0" smtClean="0"/>
          </a:p>
          <a:p>
            <a:endParaRPr lang="en-US" dirty="0"/>
          </a:p>
        </p:txBody>
      </p:sp>
    </p:spTree>
    <p:extLst>
      <p:ext uri="{BB962C8B-B14F-4D97-AF65-F5344CB8AC3E}">
        <p14:creationId xmlns:p14="http://schemas.microsoft.com/office/powerpoint/2010/main" val="6674865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Theme1">
  <a:themeElements>
    <a:clrScheme name="Workplaces Respond">
      <a:dk1>
        <a:sysClr val="windowText" lastClr="000000"/>
      </a:dk1>
      <a:lt1>
        <a:srgbClr val="F8F8F8"/>
      </a:lt1>
      <a:dk2>
        <a:srgbClr val="000000"/>
      </a:dk2>
      <a:lt2>
        <a:srgbClr val="F55505"/>
      </a:lt2>
      <a:accent1>
        <a:srgbClr val="FFC702"/>
      </a:accent1>
      <a:accent2>
        <a:srgbClr val="388606"/>
      </a:accent2>
      <a:accent3>
        <a:srgbClr val="A5AB81"/>
      </a:accent3>
      <a:accent4>
        <a:srgbClr val="D8B25C"/>
      </a:accent4>
      <a:accent5>
        <a:srgbClr val="7BA79D"/>
      </a:accent5>
      <a:accent6>
        <a:srgbClr val="968C8C"/>
      </a:accent6>
      <a:hlink>
        <a:srgbClr val="FF7915"/>
      </a:hlink>
      <a:folHlink>
        <a:srgbClr val="9966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txDef>
      <a:spPr>
        <a:noFill/>
      </a:spPr>
      <a:bodyPr wrap="square" rtlCol="0">
        <a:spAutoFit/>
      </a:bodyPr>
      <a:lstStyle>
        <a:defPPr>
          <a:defRPr dirty="0"/>
        </a:defPPr>
      </a:lstStyle>
    </a:txDef>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heme1">
  <a:themeElements>
    <a:clrScheme name="Workplaces Respond">
      <a:dk1>
        <a:sysClr val="windowText" lastClr="000000"/>
      </a:dk1>
      <a:lt1>
        <a:srgbClr val="F8F8F8"/>
      </a:lt1>
      <a:dk2>
        <a:srgbClr val="000000"/>
      </a:dk2>
      <a:lt2>
        <a:srgbClr val="F55505"/>
      </a:lt2>
      <a:accent1>
        <a:srgbClr val="FFC702"/>
      </a:accent1>
      <a:accent2>
        <a:srgbClr val="388606"/>
      </a:accent2>
      <a:accent3>
        <a:srgbClr val="A5AB81"/>
      </a:accent3>
      <a:accent4>
        <a:srgbClr val="D8B25C"/>
      </a:accent4>
      <a:accent5>
        <a:srgbClr val="7BA79D"/>
      </a:accent5>
      <a:accent6>
        <a:srgbClr val="968C8C"/>
      </a:accent6>
      <a:hlink>
        <a:srgbClr val="FF7915"/>
      </a:hlink>
      <a:folHlink>
        <a:srgbClr val="9966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txDef>
      <a:spPr>
        <a:noFill/>
      </a:spPr>
      <a:bodyPr wrap="square" rtlCol="0">
        <a:spAutoFit/>
      </a:bodyPr>
      <a:lstStyle>
        <a:defPPr>
          <a:defRPr dirty="0"/>
        </a:defPPr>
      </a:lstStyle>
    </a:txDef>
  </a:objectDefaults>
  <a:extraClrSchemeLst/>
</a:theme>
</file>

<file path=ppt/theme/theme6.xml><?xml version="1.0" encoding="utf-8"?>
<a:theme xmlns:a="http://schemas.openxmlformats.org/drawingml/2006/main" name="4_Theme1">
  <a:themeElements>
    <a:clrScheme name="Workplaces Respond">
      <a:dk1>
        <a:sysClr val="windowText" lastClr="000000"/>
      </a:dk1>
      <a:lt1>
        <a:srgbClr val="F8F8F8"/>
      </a:lt1>
      <a:dk2>
        <a:srgbClr val="000000"/>
      </a:dk2>
      <a:lt2>
        <a:srgbClr val="F55505"/>
      </a:lt2>
      <a:accent1>
        <a:srgbClr val="FFC702"/>
      </a:accent1>
      <a:accent2>
        <a:srgbClr val="388606"/>
      </a:accent2>
      <a:accent3>
        <a:srgbClr val="A5AB81"/>
      </a:accent3>
      <a:accent4>
        <a:srgbClr val="D8B25C"/>
      </a:accent4>
      <a:accent5>
        <a:srgbClr val="7BA79D"/>
      </a:accent5>
      <a:accent6>
        <a:srgbClr val="968C8C"/>
      </a:accent6>
      <a:hlink>
        <a:srgbClr val="FF7915"/>
      </a:hlink>
      <a:folHlink>
        <a:srgbClr val="9966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txDef>
      <a:spPr>
        <a:noFill/>
      </a:spPr>
      <a:bodyPr wrap="square" rtlCol="0">
        <a:spAutoFit/>
      </a:bodyPr>
      <a:lstStyle>
        <a:defPPr>
          <a:defRPr dirty="0"/>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21472</TotalTime>
  <Words>2075</Words>
  <Application>Microsoft Office PowerPoint</Application>
  <PresentationFormat>Widescreen</PresentationFormat>
  <Paragraphs>351</Paragraphs>
  <Slides>36</Slides>
  <Notes>32</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36</vt:i4>
      </vt:variant>
    </vt:vector>
  </HeadingPairs>
  <TitlesOfParts>
    <vt:vector size="52" baseType="lpstr">
      <vt:lpstr>MS PGothic</vt:lpstr>
      <vt:lpstr>MS PGothic</vt:lpstr>
      <vt:lpstr>Arial</vt:lpstr>
      <vt:lpstr>Arial Black</vt:lpstr>
      <vt:lpstr>Calibri</vt:lpstr>
      <vt:lpstr>Century Gothic</vt:lpstr>
      <vt:lpstr>Garamond</vt:lpstr>
      <vt:lpstr>Helvetica</vt:lpstr>
      <vt:lpstr>Whitney HTF Light</vt:lpstr>
      <vt:lpstr>Wingdings</vt:lpstr>
      <vt:lpstr>1_Theme1</vt:lpstr>
      <vt:lpstr>Simple Light</vt:lpstr>
      <vt:lpstr>Office Theme</vt:lpstr>
      <vt:lpstr>Custom Design</vt:lpstr>
      <vt:lpstr>3_Theme1</vt:lpstr>
      <vt:lpstr>4_Theme1</vt:lpstr>
      <vt:lpstr>The Benefits of Mentorship:  Empower, Lead, Succeed in Organizations  Serving Survivors of Violence</vt:lpstr>
      <vt:lpstr>PowerPoint Presentation</vt:lpstr>
      <vt:lpstr>Presenters</vt:lpstr>
      <vt:lpstr>As a result of this webinar, you will be better able to:</vt:lpstr>
      <vt:lpstr>PowerPoint Presentation</vt:lpstr>
      <vt:lpstr>PowerPoint Presentation</vt:lpstr>
      <vt:lpstr>PowerPoint Presentation</vt:lpstr>
      <vt:lpstr>Value of Work-Related Mentorships</vt:lpstr>
      <vt:lpstr>Benefits to Mentors</vt:lpstr>
      <vt:lpstr>Benefits to Mentees</vt:lpstr>
      <vt:lpstr>Mentoring Relationship &amp; Skill Development</vt:lpstr>
      <vt:lpstr>PowerPoint Presentation</vt:lpstr>
      <vt:lpstr>PowerPoint Presentation</vt:lpstr>
      <vt:lpstr>PowerPoint Presentation</vt:lpstr>
      <vt:lpstr>Powerful Mentoring Definition</vt:lpstr>
      <vt:lpstr>Keep In Mind…</vt:lpstr>
      <vt:lpstr>Keep In Mind…</vt:lpstr>
      <vt:lpstr>Keep In Mind…</vt:lpstr>
      <vt:lpstr>Powerful Mentoring Definition</vt:lpstr>
      <vt:lpstr>Story Map</vt:lpstr>
      <vt:lpstr>Powerful Mentoring Definition</vt:lpstr>
      <vt:lpstr>One-on-One (Most Common)</vt:lpstr>
      <vt:lpstr>Mentor-Led Group</vt:lpstr>
      <vt:lpstr>Peer Mentoring</vt:lpstr>
      <vt:lpstr>Hybrid Program Structure</vt:lpstr>
      <vt:lpstr>Powerful Mentoring Definition</vt:lpstr>
      <vt:lpstr>PowerPoint Presentation</vt:lpstr>
      <vt:lpstr>Communication: Effective and Ineffective Styles</vt:lpstr>
      <vt:lpstr>Mentoring in Organizations Serving Survivors of Violence</vt:lpstr>
      <vt:lpstr>Mentoring Discussion Ideas</vt:lpstr>
      <vt:lpstr>Mentors</vt:lpstr>
      <vt:lpstr>Recommendations for Mentees</vt:lpstr>
      <vt:lpstr>Organizational Support for Mentoring</vt:lpstr>
      <vt:lpstr>PowerPoint Presentation</vt:lpstr>
      <vt:lpstr>Links to Resources</vt:lpstr>
      <vt:lpstr>The Benefits of Mentorship:  Empower, Lead, Succeed in Organizations Serving Survivors of Violence</vt:lpstr>
    </vt:vector>
  </TitlesOfParts>
  <Company>FWOV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8:30 a.m. – 9:00 a.m. Alaska 9:30 a.m. – 11:00 a.m. Pacific 10:30 a.m. – 12:00 p.m. Mountain  11:30 a.m. – 1:00 p.m. Central 12:30 p.m. – 2:00 p.m. Eastern</dc:title>
  <dc:creator>Monica Arenas</dc:creator>
  <cp:lastModifiedBy>Monica Arenas</cp:lastModifiedBy>
  <cp:revision>209</cp:revision>
  <cp:lastPrinted>2016-11-16T01:26:55Z</cp:lastPrinted>
  <dcterms:created xsi:type="dcterms:W3CDTF">2016-10-27T17:01:02Z</dcterms:created>
  <dcterms:modified xsi:type="dcterms:W3CDTF">2017-12-14T23:03:25Z</dcterms:modified>
</cp:coreProperties>
</file>